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4"/>
  </p:notesMasterIdLst>
  <p:sldIdLst>
    <p:sldId id="279" r:id="rId3"/>
    <p:sldId id="256" r:id="rId4"/>
    <p:sldId id="282" r:id="rId5"/>
    <p:sldId id="285" r:id="rId6"/>
    <p:sldId id="281" r:id="rId7"/>
    <p:sldId id="280" r:id="rId8"/>
    <p:sldId id="286" r:id="rId9"/>
    <p:sldId id="290" r:id="rId10"/>
    <p:sldId id="289" r:id="rId11"/>
    <p:sldId id="283" r:id="rId12"/>
    <p:sldId id="287" r:id="rId13"/>
    <p:sldId id="288" r:id="rId14"/>
    <p:sldId id="308" r:id="rId15"/>
    <p:sldId id="293" r:id="rId16"/>
    <p:sldId id="301" r:id="rId17"/>
    <p:sldId id="303" r:id="rId18"/>
    <p:sldId id="302" r:id="rId19"/>
    <p:sldId id="307" r:id="rId20"/>
    <p:sldId id="297" r:id="rId21"/>
    <p:sldId id="299" r:id="rId22"/>
    <p:sldId id="298" r:id="rId23"/>
    <p:sldId id="305" r:id="rId24"/>
    <p:sldId id="300" r:id="rId25"/>
    <p:sldId id="304" r:id="rId26"/>
    <p:sldId id="309" r:id="rId27"/>
    <p:sldId id="294" r:id="rId28"/>
    <p:sldId id="292" r:id="rId29"/>
    <p:sldId id="291" r:id="rId30"/>
    <p:sldId id="296" r:id="rId31"/>
    <p:sldId id="295" r:id="rId32"/>
    <p:sldId id="306" r:id="rId33"/>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e, Ire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3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946811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EDD4E874-6A39-467B-9C66-76D66DF30D25}" type="slidenum">
              <a:rPr lang="en-US"/>
              <a:pPr>
                <a:defRPr/>
              </a:pPr>
              <a:t>‹#›</a:t>
            </a:fld>
            <a:endParaRPr lang="en-US"/>
          </a:p>
        </p:txBody>
      </p:sp>
    </p:spTree>
    <p:extLst>
      <p:ext uri="{BB962C8B-B14F-4D97-AF65-F5344CB8AC3E}">
        <p14:creationId xmlns:p14="http://schemas.microsoft.com/office/powerpoint/2010/main" val="5172866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F70674E-1189-4646-B05D-8DC763FC41B9}" type="slidenum">
              <a:rPr lang="en-US"/>
              <a:pPr>
                <a:defRPr/>
              </a:pPr>
              <a:t>‹#›</a:t>
            </a:fld>
            <a:endParaRPr lang="en-US"/>
          </a:p>
        </p:txBody>
      </p:sp>
    </p:spTree>
    <p:extLst>
      <p:ext uri="{BB962C8B-B14F-4D97-AF65-F5344CB8AC3E}">
        <p14:creationId xmlns:p14="http://schemas.microsoft.com/office/powerpoint/2010/main" val="2440133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53C855E-B238-48BA-B29A-B5F623055E2B}" type="slidenum">
              <a:rPr lang="en-US"/>
              <a:pPr>
                <a:defRPr/>
              </a:pPr>
              <a:t>‹#›</a:t>
            </a:fld>
            <a:endParaRPr lang="en-US"/>
          </a:p>
        </p:txBody>
      </p:sp>
    </p:spTree>
    <p:extLst>
      <p:ext uri="{BB962C8B-B14F-4D97-AF65-F5344CB8AC3E}">
        <p14:creationId xmlns:p14="http://schemas.microsoft.com/office/powerpoint/2010/main" val="39089896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09506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87265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73A25-54F1-4809-B732-C6F10CC8C64E}"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61883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873A25-54F1-4809-B732-C6F10CC8C64E}"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25706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873A25-54F1-4809-B732-C6F10CC8C64E}" type="datetimeFigureOut">
              <a:rPr lang="en-GB" smtClean="0"/>
              <a:t>10/12/2019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10603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873A25-54F1-4809-B732-C6F10CC8C64E}" type="datetimeFigureOut">
              <a:rPr lang="en-GB" smtClean="0"/>
              <a:t>10/12/2019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222225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73A25-54F1-4809-B732-C6F10CC8C64E}" type="datetimeFigureOut">
              <a:rPr lang="en-GB" smtClean="0"/>
              <a:t>10/12/2019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227847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8933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55B1843D-8EC0-4F26-A4C9-8910C7A55692}" type="slidenum">
              <a:rPr lang="en-US"/>
              <a:pPr>
                <a:defRPr/>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116632"/>
            <a:ext cx="2297832" cy="689350"/>
          </a:xfrm>
          <a:prstGeom prst="rect">
            <a:avLst/>
          </a:prstGeom>
        </p:spPr>
      </p:pic>
    </p:spTree>
    <p:extLst>
      <p:ext uri="{BB962C8B-B14F-4D97-AF65-F5344CB8AC3E}">
        <p14:creationId xmlns:p14="http://schemas.microsoft.com/office/powerpoint/2010/main" val="22870682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250125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12966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93887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263C8F2-0857-4255-919C-068783EEE442}" type="slidenum">
              <a:rPr lang="en-US"/>
              <a:pPr>
                <a:defRPr/>
              </a:pPr>
              <a:t>‹#›</a:t>
            </a:fld>
            <a:endParaRPr lang="en-US"/>
          </a:p>
        </p:txBody>
      </p:sp>
    </p:spTree>
    <p:extLst>
      <p:ext uri="{BB962C8B-B14F-4D97-AF65-F5344CB8AC3E}">
        <p14:creationId xmlns:p14="http://schemas.microsoft.com/office/powerpoint/2010/main" val="41302181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CCCCC81B-2FDA-4458-B7C1-1F5A59C74E41}" type="slidenum">
              <a:rPr lang="en-US"/>
              <a:pPr>
                <a:defRPr/>
              </a:pPr>
              <a:t>‹#›</a:t>
            </a:fld>
            <a:endParaRPr lang="en-US"/>
          </a:p>
        </p:txBody>
      </p:sp>
    </p:spTree>
    <p:extLst>
      <p:ext uri="{BB962C8B-B14F-4D97-AF65-F5344CB8AC3E}">
        <p14:creationId xmlns:p14="http://schemas.microsoft.com/office/powerpoint/2010/main" val="16278665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8A063517-3B20-462C-8454-B8F453E4D2A2}" type="slidenum">
              <a:rPr lang="en-US"/>
              <a:pPr>
                <a:defRPr/>
              </a:pPr>
              <a:t>‹#›</a:t>
            </a:fld>
            <a:endParaRPr lang="en-US"/>
          </a:p>
        </p:txBody>
      </p:sp>
    </p:spTree>
    <p:extLst>
      <p:ext uri="{BB962C8B-B14F-4D97-AF65-F5344CB8AC3E}">
        <p14:creationId xmlns:p14="http://schemas.microsoft.com/office/powerpoint/2010/main" val="13646364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2936FA65-22A2-4810-8BE6-B3D1AF5540D8}" type="slidenum">
              <a:rPr lang="en-US"/>
              <a:pPr>
                <a:defRPr/>
              </a:pPr>
              <a:t>‹#›</a:t>
            </a:fld>
            <a:endParaRPr lang="en-US"/>
          </a:p>
        </p:txBody>
      </p:sp>
    </p:spTree>
    <p:extLst>
      <p:ext uri="{BB962C8B-B14F-4D97-AF65-F5344CB8AC3E}">
        <p14:creationId xmlns:p14="http://schemas.microsoft.com/office/powerpoint/2010/main" val="18108845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254E29F-32F1-43A9-94EA-85818534E79C}" type="slidenum">
              <a:rPr lang="en-US"/>
              <a:pPr>
                <a:defRPr/>
              </a:pPr>
              <a:t>‹#›</a:t>
            </a:fld>
            <a:endParaRPr lang="en-US"/>
          </a:p>
        </p:txBody>
      </p:sp>
    </p:spTree>
    <p:extLst>
      <p:ext uri="{BB962C8B-B14F-4D97-AF65-F5344CB8AC3E}">
        <p14:creationId xmlns:p14="http://schemas.microsoft.com/office/powerpoint/2010/main" val="281476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22A9AFD-88C6-4C35-8EAD-2CAAEC27A4D0}" type="slidenum">
              <a:rPr lang="en-US"/>
              <a:pPr>
                <a:defRPr/>
              </a:pPr>
              <a:t>‹#›</a:t>
            </a:fld>
            <a:endParaRPr lang="en-US"/>
          </a:p>
        </p:txBody>
      </p:sp>
    </p:spTree>
    <p:extLst>
      <p:ext uri="{BB962C8B-B14F-4D97-AF65-F5344CB8AC3E}">
        <p14:creationId xmlns:p14="http://schemas.microsoft.com/office/powerpoint/2010/main" val="24824435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8466A9A-37BB-470D-AB01-309EA1DE19AB}" type="slidenum">
              <a:rPr lang="en-US"/>
              <a:pPr>
                <a:defRPr/>
              </a:pPr>
              <a:t>‹#›</a:t>
            </a:fld>
            <a:endParaRPr lang="en-US"/>
          </a:p>
        </p:txBody>
      </p:sp>
    </p:spTree>
    <p:extLst>
      <p:ext uri="{BB962C8B-B14F-4D97-AF65-F5344CB8AC3E}">
        <p14:creationId xmlns:p14="http://schemas.microsoft.com/office/powerpoint/2010/main" val="357386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 name="Text Box 3"/>
          <p:cNvSpPr txBox="1">
            <a:spLocks noGrp="1" noChangeArrowheads="1"/>
          </p:cNvSpPr>
          <p:nvPr>
            <p:ph type="sldNum" sz="quarter" idx="4"/>
          </p:nvPr>
        </p:nvSpPr>
        <p:spPr bwMode="auto">
          <a:xfrm>
            <a:off x="8391525" y="6442075"/>
            <a:ext cx="30638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78787"/>
                </a:solidFill>
                <a:latin typeface="+mn-lt"/>
                <a:ea typeface="Lucida Grande" charset="0"/>
                <a:cs typeface="Lucida Grande" charset="0"/>
                <a:sym typeface="Lucida Grande" charset="0"/>
              </a:defRPr>
            </a:lvl1pPr>
            <a:lvl2pPr>
              <a:defRPr sz="1200">
                <a:solidFill>
                  <a:schemeClr val="tx1"/>
                </a:solidFill>
                <a:latin typeface="Gill Sans" charset="0"/>
              </a:defRPr>
            </a:lvl2pPr>
            <a:lvl3pPr>
              <a:defRPr sz="1200">
                <a:solidFill>
                  <a:schemeClr val="tx1"/>
                </a:solidFill>
                <a:latin typeface="Gill Sans" charset="0"/>
              </a:defRPr>
            </a:lvl3pPr>
            <a:lvl4pPr>
              <a:defRPr sz="1200">
                <a:solidFill>
                  <a:schemeClr val="tx1"/>
                </a:solidFill>
                <a:latin typeface="Gill Sans" charset="0"/>
              </a:defRPr>
            </a:lvl4pPr>
            <a:lvl5pPr>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BE9CD36C-7A58-41D4-90B3-78D78D2A4E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381000" indent="762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838200" indent="762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2954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7526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209800" algn="ctr" rtl="0" fontAlgn="base">
        <a:spcBef>
          <a:spcPts val="500"/>
        </a:spcBef>
        <a:spcAft>
          <a:spcPct val="0"/>
        </a:spcAft>
        <a:defRPr sz="2000">
          <a:solidFill>
            <a:srgbClr val="878787"/>
          </a:solidFill>
          <a:latin typeface="+mn-lt"/>
          <a:ea typeface="+mn-ea"/>
          <a:cs typeface="+mn-cs"/>
          <a:sym typeface="Lucida Grande" charset="0"/>
        </a:defRPr>
      </a:lvl6pPr>
      <a:lvl7pPr marL="2667000" algn="ctr" rtl="0" fontAlgn="base">
        <a:spcBef>
          <a:spcPts val="500"/>
        </a:spcBef>
        <a:spcAft>
          <a:spcPct val="0"/>
        </a:spcAft>
        <a:defRPr sz="2000">
          <a:solidFill>
            <a:srgbClr val="878787"/>
          </a:solidFill>
          <a:latin typeface="+mn-lt"/>
          <a:ea typeface="+mn-ea"/>
          <a:cs typeface="+mn-cs"/>
          <a:sym typeface="Lucida Grande" charset="0"/>
        </a:defRPr>
      </a:lvl7pPr>
      <a:lvl8pPr marL="3124200" algn="ctr" rtl="0" fontAlgn="base">
        <a:spcBef>
          <a:spcPts val="500"/>
        </a:spcBef>
        <a:spcAft>
          <a:spcPct val="0"/>
        </a:spcAft>
        <a:defRPr sz="2000">
          <a:solidFill>
            <a:srgbClr val="878787"/>
          </a:solidFill>
          <a:latin typeface="+mn-lt"/>
          <a:ea typeface="+mn-ea"/>
          <a:cs typeface="+mn-cs"/>
          <a:sym typeface="Lucida Grande" charset="0"/>
        </a:defRPr>
      </a:lvl8pPr>
      <a:lvl9pPr marL="35814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73A25-54F1-4809-B732-C6F10CC8C64E}" type="datetimeFigureOut">
              <a:rPr lang="en-GB" smtClean="0"/>
              <a:t>10/12/2019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A8C09-37CA-4914-B7A2-7A583F2039B4}" type="slidenum">
              <a:rPr lang="en-GB" smtClean="0"/>
              <a:t>‹#›</a:t>
            </a:fld>
            <a:endParaRPr lang="en-GB"/>
          </a:p>
        </p:txBody>
      </p:sp>
    </p:spTree>
    <p:extLst>
      <p:ext uri="{BB962C8B-B14F-4D97-AF65-F5344CB8AC3E}">
        <p14:creationId xmlns:p14="http://schemas.microsoft.com/office/powerpoint/2010/main" val="1884591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ICHC-tr.cfcreferrals@nhs.net"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hyperlink" Target="http://www.symposia.org.uk/"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emf"/><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2.jpeg"/><Relationship Id="rId16" Type="http://schemas.openxmlformats.org/officeDocument/2006/relationships/image" Target="../media/image45.jpeg"/><Relationship Id="rId20" Type="http://schemas.openxmlformats.org/officeDocument/2006/relationships/image" Target="../media/image49.jpg"/><Relationship Id="rId1" Type="http://schemas.openxmlformats.org/officeDocument/2006/relationships/slideLayout" Target="../slideLayouts/slideLayout1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3.JPG"/><Relationship Id="rId9" Type="http://schemas.openxmlformats.org/officeDocument/2006/relationships/image" Target="../media/image38.jpg"/><Relationship Id="rId14" Type="http://schemas.openxmlformats.org/officeDocument/2006/relationships/image" Target="../media/image43.tiff"/></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3iuvXjJ0QC8&amp;feature=youtu.be" TargetMode="External"/><Relationship Id="rId3" Type="http://schemas.openxmlformats.org/officeDocument/2006/relationships/image" Target="../media/image62.jpeg"/><Relationship Id="rId7" Type="http://schemas.openxmlformats.org/officeDocument/2006/relationships/hyperlink" Target="https://twitter.com/drlynnesykes?lang=en" TargetMode="Externa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6.gif"/><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lstStyle/>
          <a:p>
            <a:pPr eaLnBrk="1" hangingPunct="1"/>
            <a:r>
              <a:rPr lang="en-US" sz="2500">
                <a:latin typeface="Arial" charset="0"/>
                <a:sym typeface="Arial" charset="0"/>
              </a:rPr>
              <a:t/>
            </a:r>
            <a:br>
              <a:rPr lang="en-US" sz="2500">
                <a:latin typeface="Arial" charset="0"/>
                <a:sym typeface="Arial" charset="0"/>
              </a:rPr>
            </a:br>
            <a:r>
              <a:rPr lang="en-US" sz="2500">
                <a:latin typeface="Arial" charset="0"/>
                <a:sym typeface="Arial" charset="0"/>
              </a:rPr>
              <a:t/>
            </a:r>
            <a:br>
              <a:rPr lang="en-US" sz="2500">
                <a:latin typeface="Arial" charset="0"/>
                <a:sym typeface="Arial" charset="0"/>
              </a:rPr>
            </a:br>
            <a:r>
              <a:rPr lang="en-US" sz="2500">
                <a:latin typeface="Arial" charset="0"/>
                <a:sym typeface="Arial" charset="0"/>
              </a:rPr>
              <a:t/>
            </a:r>
            <a:br>
              <a:rPr lang="en-US" sz="2500">
                <a:latin typeface="Arial" charset="0"/>
                <a:sym typeface="Arial" charset="0"/>
              </a:rPr>
            </a:br>
            <a:r>
              <a:rPr lang="en-US" sz="2500">
                <a:latin typeface="Arial" charset="0"/>
                <a:sym typeface="Arial" charset="0"/>
              </a:rPr>
              <a:t/>
            </a:r>
            <a:br>
              <a:rPr lang="en-US" sz="2500">
                <a:latin typeface="Arial" charset="0"/>
                <a:sym typeface="Arial" charset="0"/>
              </a:rPr>
            </a:br>
            <a:endParaRPr lang="en-US" sz="250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r>
                <a:rPr lang="en-US" sz="3600" dirty="0">
                  <a:solidFill>
                    <a:srgbClr val="F2F2F2"/>
                  </a:solidFill>
                  <a:latin typeface="Arial Bold" charset="0"/>
                  <a:cs typeface="Arial Bold" charset="0"/>
                  <a:sym typeface="Arial Bold" charset="0"/>
                </a:rPr>
                <a:t>Specialist Services at Imperial</a:t>
              </a:r>
              <a:endParaRPr lang="en-US" sz="4000" dirty="0">
                <a:solidFill>
                  <a:srgbClr val="F2F2F2"/>
                </a:solidFill>
                <a:latin typeface="Arial Bold" charset="0"/>
                <a:cs typeface="Arial Bold" charset="0"/>
                <a:sym typeface="Arial Bold" charset="0"/>
              </a:endParaRPr>
            </a:p>
          </p:txBody>
        </p:sp>
      </p:grpSp>
      <p:sp>
        <p:nvSpPr>
          <p:cNvPr id="2054" name="Rectangle 1"/>
          <p:cNvSpPr txBox="1">
            <a:spLocks noChangeArrowheads="1"/>
          </p:cNvSpPr>
          <p:nvPr/>
        </p:nvSpPr>
        <p:spPr bwMode="auto">
          <a:xfrm>
            <a:off x="-22225" y="4221163"/>
            <a:ext cx="91567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a:solidFill>
                  <a:schemeClr val="tx1"/>
                </a:solidFill>
                <a:latin typeface="Arial Bold" charset="0"/>
                <a:cs typeface="Arial Bold" charset="0"/>
                <a:sym typeface="Arial Bold" charset="0"/>
              </a:rPr>
              <a:t>Muna Noori</a:t>
            </a:r>
          </a:p>
          <a:p>
            <a:pPr algn="ctr" eaLnBrk="1" hangingPunct="1"/>
            <a:r>
              <a:rPr lang="en-US" sz="2000" dirty="0">
                <a:solidFill>
                  <a:schemeClr val="tx1"/>
                </a:solidFill>
                <a:latin typeface="Arial Bold" charset="0"/>
                <a:cs typeface="Arial Bold" charset="0"/>
                <a:sym typeface="Arial Bold" charset="0"/>
              </a:rPr>
              <a:t>Head of Specialty </a:t>
            </a:r>
          </a:p>
          <a:p>
            <a:pPr algn="ctr" eaLnBrk="1" hangingPunct="1"/>
            <a:r>
              <a:rPr lang="en-US" sz="2000" dirty="0">
                <a:solidFill>
                  <a:schemeClr val="tx1"/>
                </a:solidFill>
                <a:latin typeface="Arial Bold" charset="0"/>
                <a:cs typeface="Arial Bold" charset="0"/>
                <a:sym typeface="Arial Bold" charset="0"/>
              </a:rPr>
              <a:t>Queen Charlotte’s &amp; Chelsea Hospital</a:t>
            </a:r>
            <a:endParaRPr lang="en-US" sz="2000" dirty="0">
              <a:solidFill>
                <a:schemeClr val="tx1"/>
              </a:solidFill>
              <a:latin typeface="Arial" charset="0"/>
              <a:sym typeface="Arial" charset="0"/>
            </a:endParaRPr>
          </a:p>
          <a:p>
            <a:pPr algn="ctr" eaLnBrk="1" hangingPunct="1"/>
            <a:endParaRPr lang="en-US" sz="2500" dirty="0">
              <a:solidFill>
                <a:schemeClr val="tx1"/>
              </a:solidFill>
              <a:latin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8" name="Title 1">
            <a:extLst>
              <a:ext uri="{FF2B5EF4-FFF2-40B4-BE49-F238E27FC236}">
                <a16:creationId xmlns:a16="http://schemas.microsoft.com/office/drawing/2014/main" id="{B7CDB7A6-70EC-4E1C-95B8-6D049BDC48B8}"/>
              </a:ext>
            </a:extLst>
          </p:cNvPr>
          <p:cNvSpPr>
            <a:spLocks noGrp="1"/>
          </p:cNvSpPr>
          <p:nvPr>
            <p:ph type="ctrTitle"/>
          </p:nvPr>
        </p:nvSpPr>
        <p:spPr>
          <a:xfrm>
            <a:off x="251520" y="980729"/>
            <a:ext cx="7772400" cy="648072"/>
          </a:xfrm>
        </p:spPr>
        <p:txBody>
          <a:bodyPr>
            <a:normAutofit/>
          </a:bodyPr>
          <a:lstStyle/>
          <a:p>
            <a:pPr algn="l"/>
            <a:r>
              <a:rPr lang="en-GB" sz="3600" b="1" dirty="0">
                <a:solidFill>
                  <a:srgbClr val="007BC3"/>
                </a:solidFill>
                <a:latin typeface="Arial" pitchFamily="34" charset="0"/>
                <a:cs typeface="Arial" pitchFamily="34" charset="0"/>
              </a:rPr>
              <a:t>Maternal medicine services</a:t>
            </a:r>
          </a:p>
        </p:txBody>
      </p:sp>
      <p:cxnSp>
        <p:nvCxnSpPr>
          <p:cNvPr id="9" name="Straight Connector 8">
            <a:extLst>
              <a:ext uri="{FF2B5EF4-FFF2-40B4-BE49-F238E27FC236}">
                <a16:creationId xmlns:a16="http://schemas.microsoft.com/office/drawing/2014/main" id="{8C3803E3-6945-4E74-ADCD-8E760A3E9CBC}"/>
              </a:ext>
            </a:extLst>
          </p:cNvPr>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5EC6F47B-D8DE-4C0C-B6A0-0313B3BC3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11" name="Picture 10">
            <a:extLst>
              <a:ext uri="{FF2B5EF4-FFF2-40B4-BE49-F238E27FC236}">
                <a16:creationId xmlns:a16="http://schemas.microsoft.com/office/drawing/2014/main" id="{6E7B38DF-A035-482D-9A53-C0A80E3B7A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079" y="2377791"/>
            <a:ext cx="4314699" cy="2876249"/>
          </a:xfrm>
          <a:prstGeom prst="rect">
            <a:avLst/>
          </a:prstGeom>
        </p:spPr>
      </p:pic>
      <p:sp>
        <p:nvSpPr>
          <p:cNvPr id="12" name="TextBox 11">
            <a:extLst>
              <a:ext uri="{FF2B5EF4-FFF2-40B4-BE49-F238E27FC236}">
                <a16:creationId xmlns:a16="http://schemas.microsoft.com/office/drawing/2014/main" id="{B5803179-5926-4A66-8D43-F9552596681F}"/>
              </a:ext>
            </a:extLst>
          </p:cNvPr>
          <p:cNvSpPr txBox="1"/>
          <p:nvPr/>
        </p:nvSpPr>
        <p:spPr>
          <a:xfrm>
            <a:off x="323528" y="1988840"/>
            <a:ext cx="4248472" cy="2585323"/>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High risk pregnancy clinics on both sites</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de </a:t>
            </a:r>
            <a:r>
              <a:rPr lang="en-GB" sz="1800" b="1" dirty="0" err="1">
                <a:latin typeface="Arial" panose="020B0604020202020204" pitchFamily="34" charset="0"/>
                <a:cs typeface="Arial" panose="020B0604020202020204" pitchFamily="34" charset="0"/>
              </a:rPr>
              <a:t>Swiet</a:t>
            </a:r>
            <a:r>
              <a:rPr lang="en-GB" sz="1800" b="1" dirty="0">
                <a:latin typeface="Arial" panose="020B0604020202020204" pitchFamily="34" charset="0"/>
                <a:cs typeface="Arial" panose="020B0604020202020204" pitchFamily="34" charset="0"/>
              </a:rPr>
              <a:t> Obstetric medicine Unit at QCCH</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Tertiary service with obstetric physicians and physicians with an interest in maternal medicine</a:t>
            </a:r>
          </a:p>
          <a:p>
            <a:endParaRPr lang="en-GB" sz="1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56E71CA-F745-4DB8-9717-C9E652E1BB48}"/>
              </a:ext>
            </a:extLst>
          </p:cNvPr>
          <p:cNvSpPr txBox="1"/>
          <p:nvPr/>
        </p:nvSpPr>
        <p:spPr>
          <a:xfrm>
            <a:off x="251520" y="4725145"/>
            <a:ext cx="8539042" cy="2031325"/>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Multidisciplinary clinics for:</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Haematology		Rheumatology</a:t>
            </a:r>
          </a:p>
          <a:p>
            <a:r>
              <a:rPr lang="en-GB" sz="1800" dirty="0">
                <a:latin typeface="Arial" panose="020B0604020202020204" pitchFamily="34" charset="0"/>
                <a:cs typeface="Arial" panose="020B0604020202020204" pitchFamily="34" charset="0"/>
              </a:rPr>
              <a:t>Neurology		Cardiovascular</a:t>
            </a:r>
          </a:p>
          <a:p>
            <a:r>
              <a:rPr lang="en-GB" sz="1800" dirty="0">
                <a:latin typeface="Arial" panose="020B0604020202020204" pitchFamily="34" charset="0"/>
                <a:cs typeface="Arial" panose="020B0604020202020204" pitchFamily="34" charset="0"/>
              </a:rPr>
              <a:t>Renal 			Liver </a:t>
            </a:r>
          </a:p>
          <a:p>
            <a:r>
              <a:rPr lang="en-GB" sz="1800" dirty="0">
                <a:latin typeface="Arial" panose="020B0604020202020204" pitchFamily="34" charset="0"/>
                <a:cs typeface="Arial" panose="020B0604020202020204" pitchFamily="34" charset="0"/>
              </a:rPr>
              <a:t>Endocrine		Gastroenterology</a:t>
            </a:r>
          </a:p>
          <a:p>
            <a:r>
              <a:rPr lang="en-GB" sz="1800" dirty="0">
                <a:latin typeface="Arial" panose="020B0604020202020204" pitchFamily="34" charset="0"/>
                <a:cs typeface="Arial" panose="020B0604020202020204" pitchFamily="34" charset="0"/>
              </a:rPr>
              <a:t>Diabetes</a:t>
            </a:r>
            <a:endParaRPr lang="en-GB" dirty="0"/>
          </a:p>
        </p:txBody>
      </p:sp>
    </p:spTree>
    <p:extLst>
      <p:ext uri="{BB962C8B-B14F-4D97-AF65-F5344CB8AC3E}">
        <p14:creationId xmlns:p14="http://schemas.microsoft.com/office/powerpoint/2010/main" val="324242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10" name="Title 4">
            <a:extLst>
              <a:ext uri="{FF2B5EF4-FFF2-40B4-BE49-F238E27FC236}">
                <a16:creationId xmlns:a16="http://schemas.microsoft.com/office/drawing/2014/main" id="{7D9183A6-576D-4D3A-8B56-DD7D808F300E}"/>
              </a:ext>
            </a:extLst>
          </p:cNvPr>
          <p:cNvSpPr txBox="1">
            <a:spLocks/>
          </p:cNvSpPr>
          <p:nvPr/>
        </p:nvSpPr>
        <p:spPr>
          <a:xfrm>
            <a:off x="425252" y="1340773"/>
            <a:ext cx="8124006" cy="576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400" b="1" dirty="0">
                <a:solidFill>
                  <a:srgbClr val="0070C0"/>
                </a:solidFill>
                <a:latin typeface="Arial" panose="020B0604020202020204" pitchFamily="34" charset="0"/>
                <a:cs typeface="Arial" panose="020B0604020202020204" pitchFamily="34" charset="0"/>
              </a:rPr>
              <a:t>Optimising</a:t>
            </a:r>
            <a:r>
              <a:rPr lang="en-GB" sz="2400" b="1" dirty="0">
                <a:solidFill>
                  <a:srgbClr val="0070C0"/>
                </a:solidFill>
              </a:rPr>
              <a:t> women’s health prior to pregnancy</a:t>
            </a:r>
          </a:p>
          <a:p>
            <a:pPr algn="l" fontAlgn="auto">
              <a:spcAft>
                <a:spcPts val="0"/>
              </a:spcAft>
            </a:pPr>
            <a:r>
              <a:rPr lang="en-GB" sz="2400" b="1" dirty="0">
                <a:solidFill>
                  <a:srgbClr val="0070C0"/>
                </a:solidFill>
              </a:rPr>
              <a:t>Pre-pregnancy counselling services (PPC)</a:t>
            </a:r>
            <a:br>
              <a:rPr lang="en-GB" sz="2400" b="1" dirty="0">
                <a:solidFill>
                  <a:srgbClr val="0070C0"/>
                </a:solidFill>
              </a:rPr>
            </a:br>
            <a:r>
              <a:rPr lang="en-GB" sz="2400" b="1" dirty="0">
                <a:solidFill>
                  <a:srgbClr val="0070C0"/>
                </a:solidFill>
              </a:rPr>
              <a:t/>
            </a:r>
            <a:br>
              <a:rPr lang="en-GB" sz="2400" b="1" dirty="0">
                <a:solidFill>
                  <a:srgbClr val="0070C0"/>
                </a:solidFill>
              </a:rPr>
            </a:br>
            <a:endParaRPr lang="en-GB" sz="2400" b="1" dirty="0">
              <a:solidFill>
                <a:srgbClr val="0070C0"/>
              </a:solidFill>
            </a:endParaRPr>
          </a:p>
        </p:txBody>
      </p:sp>
      <p:sp>
        <p:nvSpPr>
          <p:cNvPr id="11" name="Text Placeholder 5">
            <a:extLst>
              <a:ext uri="{FF2B5EF4-FFF2-40B4-BE49-F238E27FC236}">
                <a16:creationId xmlns:a16="http://schemas.microsoft.com/office/drawing/2014/main" id="{ECB6ED6A-FF60-43AE-9203-4DBAA6668382}"/>
              </a:ext>
            </a:extLst>
          </p:cNvPr>
          <p:cNvSpPr txBox="1">
            <a:spLocks/>
          </p:cNvSpPr>
          <p:nvPr/>
        </p:nvSpPr>
        <p:spPr>
          <a:xfrm>
            <a:off x="425252" y="1916830"/>
            <a:ext cx="8606972" cy="468051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GB" sz="2100" dirty="0">
                <a:latin typeface="Arial" panose="020B0604020202020204" pitchFamily="34" charset="0"/>
                <a:cs typeface="Arial" panose="020B0604020202020204" pitchFamily="34" charset="0"/>
              </a:rPr>
              <a:t>Women with pre-existing medical conditions should receive pre-pregnancy counselling by a specialist – preferably an Obstetric Physician or a specialist with an interest in Maternal Medicine to discuss:</a:t>
            </a:r>
          </a:p>
          <a:p>
            <a:pPr marL="0" indent="0" fontAlgn="auto">
              <a:spcAft>
                <a:spcPts val="0"/>
              </a:spcAft>
              <a:buNone/>
            </a:pPr>
            <a:endParaRPr lang="en-GB" sz="2100" dirty="0">
              <a:latin typeface="Arial" panose="020B0604020202020204" pitchFamily="34" charset="0"/>
              <a:cs typeface="Arial" panose="020B0604020202020204" pitchFamily="34" charset="0"/>
            </a:endParaRPr>
          </a:p>
          <a:p>
            <a:pPr fontAlgn="auto">
              <a:lnSpc>
                <a:spcPct val="160000"/>
              </a:lnSpc>
              <a:spcAft>
                <a:spcPts val="0"/>
              </a:spcAft>
            </a:pPr>
            <a:r>
              <a:rPr lang="en-GB" sz="1900" dirty="0">
                <a:latin typeface="Arial" panose="020B0604020202020204" pitchFamily="34" charset="0"/>
                <a:cs typeface="Arial" panose="020B0604020202020204" pitchFamily="34" charset="0"/>
              </a:rPr>
              <a:t>implications of their condition on their pregnancy and vice versa</a:t>
            </a:r>
          </a:p>
          <a:p>
            <a:pPr fontAlgn="auto">
              <a:lnSpc>
                <a:spcPct val="160000"/>
              </a:lnSpc>
              <a:spcAft>
                <a:spcPts val="0"/>
              </a:spcAft>
            </a:pPr>
            <a:r>
              <a:rPr lang="en-GB" sz="1900" dirty="0">
                <a:latin typeface="Arial" panose="020B0604020202020204" pitchFamily="34" charset="0"/>
                <a:cs typeface="Arial" panose="020B0604020202020204" pitchFamily="34" charset="0"/>
              </a:rPr>
              <a:t>Optimisation of their health prior to conception</a:t>
            </a:r>
          </a:p>
          <a:p>
            <a:pPr fontAlgn="auto">
              <a:lnSpc>
                <a:spcPct val="160000"/>
              </a:lnSpc>
              <a:spcAft>
                <a:spcPts val="0"/>
              </a:spcAft>
            </a:pPr>
            <a:r>
              <a:rPr lang="en-GB" sz="1900" dirty="0">
                <a:latin typeface="Arial" panose="020B0604020202020204" pitchFamily="34" charset="0"/>
                <a:cs typeface="Arial" panose="020B0604020202020204" pitchFamily="34" charset="0"/>
              </a:rPr>
              <a:t>safety of current drug therapies</a:t>
            </a:r>
          </a:p>
          <a:p>
            <a:pPr fontAlgn="auto">
              <a:spcAft>
                <a:spcPts val="0"/>
              </a:spcAft>
            </a:pPr>
            <a:endParaRPr lang="en-GB" sz="2100" dirty="0">
              <a:latin typeface="Arial" panose="020B0604020202020204" pitchFamily="34" charset="0"/>
              <a:cs typeface="Arial" panose="020B0604020202020204" pitchFamily="34" charset="0"/>
            </a:endParaRPr>
          </a:p>
          <a:p>
            <a:pPr marL="0" indent="0" fontAlgn="auto">
              <a:spcAft>
                <a:spcPts val="0"/>
              </a:spcAft>
              <a:buNone/>
            </a:pPr>
            <a:r>
              <a:rPr lang="en-GB" sz="2100" dirty="0">
                <a:solidFill>
                  <a:srgbClr val="C00000"/>
                </a:solidFill>
                <a:latin typeface="Arial" panose="020B0604020202020204" pitchFamily="34" charset="0"/>
                <a:cs typeface="Arial" panose="020B0604020202020204" pitchFamily="34" charset="0"/>
              </a:rPr>
              <a:t>Women with pre-existing medical disorders of pregnancy (including hypertension and diabetes), or risk factors including advanced age and raised BMI, should also be referred for  PPC prior to  Assisted Reproductive Techniques (ART) / fertility treatment</a:t>
            </a:r>
          </a:p>
          <a:p>
            <a:pPr marL="0" indent="0" fontAlgn="auto">
              <a:spcAft>
                <a:spcPts val="0"/>
              </a:spcAft>
              <a:buNone/>
            </a:pPr>
            <a:endParaRPr lang="en-GB" sz="2100" dirty="0">
              <a:latin typeface="Arial" panose="020B0604020202020204" pitchFamily="34" charset="0"/>
              <a:cs typeface="Arial" panose="020B0604020202020204" pitchFamily="34" charset="0"/>
            </a:endParaRPr>
          </a:p>
          <a:p>
            <a:pPr fontAlgn="auto">
              <a:spcAft>
                <a:spcPts val="0"/>
              </a:spcAft>
            </a:pPr>
            <a:endParaRPr lang="en-GB" dirty="0"/>
          </a:p>
        </p:txBody>
      </p:sp>
    </p:spTree>
    <p:extLst>
      <p:ext uri="{BB962C8B-B14F-4D97-AF65-F5344CB8AC3E}">
        <p14:creationId xmlns:p14="http://schemas.microsoft.com/office/powerpoint/2010/main" val="120207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6">
            <a:extLst>
              <a:ext uri="{FF2B5EF4-FFF2-40B4-BE49-F238E27FC236}">
                <a16:creationId xmlns:a16="http://schemas.microsoft.com/office/drawing/2014/main" id="{C0CCB4A7-7ED5-45E5-BB82-DF15FD5A277E}"/>
              </a:ext>
            </a:extLst>
          </p:cNvPr>
          <p:cNvPicPr>
            <a:picLocks noChangeAspect="1"/>
          </p:cNvPicPr>
          <p:nvPr/>
        </p:nvPicPr>
        <p:blipFill>
          <a:blip r:embed="rId3"/>
          <a:stretch>
            <a:fillRect/>
          </a:stretch>
        </p:blipFill>
        <p:spPr>
          <a:xfrm>
            <a:off x="142473" y="4523540"/>
            <a:ext cx="2743055" cy="2743055"/>
          </a:xfrm>
          <a:prstGeom prst="rect">
            <a:avLst/>
          </a:prstGeom>
        </p:spPr>
      </p:pic>
      <p:sp>
        <p:nvSpPr>
          <p:cNvPr id="10" name="Title 4">
            <a:extLst>
              <a:ext uri="{FF2B5EF4-FFF2-40B4-BE49-F238E27FC236}">
                <a16:creationId xmlns:a16="http://schemas.microsoft.com/office/drawing/2014/main" id="{0E4E13C8-1E7F-4FB9-93DE-DF6077DE72C9}"/>
              </a:ext>
            </a:extLst>
          </p:cNvPr>
          <p:cNvSpPr txBox="1">
            <a:spLocks/>
          </p:cNvSpPr>
          <p:nvPr/>
        </p:nvSpPr>
        <p:spPr>
          <a:xfrm>
            <a:off x="5245" y="902505"/>
            <a:ext cx="6713715" cy="54411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a:solidFill>
                  <a:srgbClr val="0070C0"/>
                </a:solidFill>
              </a:rPr>
              <a:t>Diabetes – optimising women’s health</a:t>
            </a:r>
          </a:p>
        </p:txBody>
      </p:sp>
      <p:pic>
        <p:nvPicPr>
          <p:cNvPr id="11" name="Picture 10">
            <a:extLst>
              <a:ext uri="{FF2B5EF4-FFF2-40B4-BE49-F238E27FC236}">
                <a16:creationId xmlns:a16="http://schemas.microsoft.com/office/drawing/2014/main" id="{8D170C1C-8EB3-4D9E-9D05-372345610B88}"/>
              </a:ext>
            </a:extLst>
          </p:cNvPr>
          <p:cNvPicPr>
            <a:picLocks noChangeAspect="1"/>
          </p:cNvPicPr>
          <p:nvPr/>
        </p:nvPicPr>
        <p:blipFill>
          <a:blip r:embed="rId4"/>
          <a:stretch>
            <a:fillRect/>
          </a:stretch>
        </p:blipFill>
        <p:spPr>
          <a:xfrm>
            <a:off x="5375455" y="1716560"/>
            <a:ext cx="3492774" cy="1842438"/>
          </a:xfrm>
          <a:prstGeom prst="rect">
            <a:avLst/>
          </a:prstGeom>
        </p:spPr>
      </p:pic>
      <p:pic>
        <p:nvPicPr>
          <p:cNvPr id="12" name="Picture 11">
            <a:extLst>
              <a:ext uri="{FF2B5EF4-FFF2-40B4-BE49-F238E27FC236}">
                <a16:creationId xmlns:a16="http://schemas.microsoft.com/office/drawing/2014/main" id="{B2AB96DA-BCE7-4F23-ADCF-2D0167C502BF}"/>
              </a:ext>
            </a:extLst>
          </p:cNvPr>
          <p:cNvPicPr>
            <a:picLocks noChangeAspect="1"/>
          </p:cNvPicPr>
          <p:nvPr/>
        </p:nvPicPr>
        <p:blipFill>
          <a:blip r:embed="rId5"/>
          <a:stretch>
            <a:fillRect/>
          </a:stretch>
        </p:blipFill>
        <p:spPr>
          <a:xfrm>
            <a:off x="120157" y="1730617"/>
            <a:ext cx="1864327" cy="2123917"/>
          </a:xfrm>
          <a:prstGeom prst="rect">
            <a:avLst/>
          </a:prstGeom>
        </p:spPr>
      </p:pic>
      <p:pic>
        <p:nvPicPr>
          <p:cNvPr id="13" name="Picture 12">
            <a:extLst>
              <a:ext uri="{FF2B5EF4-FFF2-40B4-BE49-F238E27FC236}">
                <a16:creationId xmlns:a16="http://schemas.microsoft.com/office/drawing/2014/main" id="{63D6C34C-BBB2-4D87-BDF3-F8EC74877B11}"/>
              </a:ext>
            </a:extLst>
          </p:cNvPr>
          <p:cNvPicPr>
            <a:picLocks noChangeAspect="1"/>
          </p:cNvPicPr>
          <p:nvPr/>
        </p:nvPicPr>
        <p:blipFill>
          <a:blip r:embed="rId6"/>
          <a:stretch>
            <a:fillRect/>
          </a:stretch>
        </p:blipFill>
        <p:spPr>
          <a:xfrm>
            <a:off x="2267744" y="1608780"/>
            <a:ext cx="2563392" cy="1842438"/>
          </a:xfrm>
          <a:prstGeom prst="rect">
            <a:avLst/>
          </a:prstGeom>
        </p:spPr>
      </p:pic>
      <p:pic>
        <p:nvPicPr>
          <p:cNvPr id="14" name="Picture 13">
            <a:extLst>
              <a:ext uri="{FF2B5EF4-FFF2-40B4-BE49-F238E27FC236}">
                <a16:creationId xmlns:a16="http://schemas.microsoft.com/office/drawing/2014/main" id="{CC17A8F5-9AAA-47B6-8306-30BF0784D470}"/>
              </a:ext>
            </a:extLst>
          </p:cNvPr>
          <p:cNvPicPr>
            <a:picLocks noChangeAspect="1"/>
          </p:cNvPicPr>
          <p:nvPr/>
        </p:nvPicPr>
        <p:blipFill>
          <a:blip r:embed="rId7"/>
          <a:stretch>
            <a:fillRect/>
          </a:stretch>
        </p:blipFill>
        <p:spPr>
          <a:xfrm>
            <a:off x="6084167" y="4778810"/>
            <a:ext cx="2830207" cy="1892883"/>
          </a:xfrm>
          <a:prstGeom prst="rect">
            <a:avLst/>
          </a:prstGeom>
        </p:spPr>
      </p:pic>
      <p:pic>
        <p:nvPicPr>
          <p:cNvPr id="15" name="Picture 14">
            <a:extLst>
              <a:ext uri="{FF2B5EF4-FFF2-40B4-BE49-F238E27FC236}">
                <a16:creationId xmlns:a16="http://schemas.microsoft.com/office/drawing/2014/main" id="{68C7D48F-89BC-4EA8-860E-2D298156854C}"/>
              </a:ext>
            </a:extLst>
          </p:cNvPr>
          <p:cNvPicPr>
            <a:picLocks noChangeAspect="1"/>
          </p:cNvPicPr>
          <p:nvPr/>
        </p:nvPicPr>
        <p:blipFill>
          <a:blip r:embed="rId8"/>
          <a:stretch>
            <a:fillRect/>
          </a:stretch>
        </p:blipFill>
        <p:spPr>
          <a:xfrm>
            <a:off x="1329349" y="3679634"/>
            <a:ext cx="4051430" cy="1637944"/>
          </a:xfrm>
          <a:prstGeom prst="rect">
            <a:avLst/>
          </a:prstGeom>
        </p:spPr>
      </p:pic>
    </p:spTree>
    <p:extLst>
      <p:ext uri="{BB962C8B-B14F-4D97-AF65-F5344CB8AC3E}">
        <p14:creationId xmlns:p14="http://schemas.microsoft.com/office/powerpoint/2010/main" val="404781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79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046" y="876059"/>
            <a:ext cx="7344816" cy="720080"/>
          </a:xfrm>
        </p:spPr>
        <p:txBody>
          <a:bodyPr>
            <a:normAutofit/>
          </a:bodyPr>
          <a:lstStyle/>
          <a:p>
            <a:pPr algn="l"/>
            <a:r>
              <a:rPr lang="en-GB" sz="2800" b="1" dirty="0" err="1">
                <a:solidFill>
                  <a:srgbClr val="007BC3"/>
                </a:solidFill>
                <a:latin typeface="Arial" pitchFamily="34" charset="0"/>
                <a:cs typeface="Arial" pitchFamily="34" charset="0"/>
              </a:rPr>
              <a:t>Fetal</a:t>
            </a:r>
            <a:r>
              <a:rPr lang="en-GB" sz="2800" b="1" dirty="0">
                <a:solidFill>
                  <a:srgbClr val="007BC3"/>
                </a:solidFill>
                <a:latin typeface="Arial" pitchFamily="34" charset="0"/>
                <a:cs typeface="Arial" pitchFamily="34" charset="0"/>
              </a:rPr>
              <a:t> medicine services</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4" name="TextBox 3">
            <a:extLst>
              <a:ext uri="{FF2B5EF4-FFF2-40B4-BE49-F238E27FC236}">
                <a16:creationId xmlns:a16="http://schemas.microsoft.com/office/drawing/2014/main" id="{72476A6B-29C1-48C7-9F5C-798C82325CB6}"/>
              </a:ext>
            </a:extLst>
          </p:cNvPr>
          <p:cNvSpPr txBox="1"/>
          <p:nvPr/>
        </p:nvSpPr>
        <p:spPr>
          <a:xfrm>
            <a:off x="228046" y="1620337"/>
            <a:ext cx="5904656" cy="2031325"/>
          </a:xfrm>
          <a:prstGeom prst="rect">
            <a:avLst/>
          </a:prstGeom>
          <a:noFill/>
        </p:spPr>
        <p:txBody>
          <a:bodyPr wrap="square" rtlCol="0">
            <a:spAutoFit/>
          </a:bodyPr>
          <a:lstStyle/>
          <a:p>
            <a:r>
              <a:rPr lang="en-GB" sz="1800" b="1" dirty="0">
                <a:latin typeface="Arial" panose="020B0604020202020204" pitchFamily="34" charset="0"/>
                <a:cs typeface="Arial" panose="020B0604020202020204" pitchFamily="34" charset="0"/>
              </a:rPr>
              <a:t>Centre for </a:t>
            </a:r>
            <a:r>
              <a:rPr lang="en-GB" sz="1800" b="1" dirty="0" err="1">
                <a:latin typeface="Arial" panose="020B0604020202020204" pitchFamily="34" charset="0"/>
                <a:cs typeface="Arial" panose="020B0604020202020204" pitchFamily="34" charset="0"/>
              </a:rPr>
              <a:t>Fetal</a:t>
            </a:r>
            <a:r>
              <a:rPr lang="en-GB" sz="1800" b="1" dirty="0">
                <a:latin typeface="Arial" panose="020B0604020202020204" pitchFamily="34" charset="0"/>
                <a:cs typeface="Arial" panose="020B0604020202020204" pitchFamily="34" charset="0"/>
              </a:rPr>
              <a:t> Care at QCCH (tertiary service)</a:t>
            </a:r>
          </a:p>
          <a:p>
            <a:endParaRPr lang="en-GB" sz="1800" b="1" dirty="0">
              <a:latin typeface="Arial" panose="020B0604020202020204" pitchFamily="34" charset="0"/>
              <a:cs typeface="Arial" panose="020B0604020202020204" pitchFamily="34" charset="0"/>
            </a:endParaRPr>
          </a:p>
          <a:p>
            <a:r>
              <a:rPr lang="en-GB" sz="1800" b="1" dirty="0" err="1">
                <a:latin typeface="Arial" panose="020B0604020202020204" pitchFamily="34" charset="0"/>
                <a:cs typeface="Arial" panose="020B0604020202020204" pitchFamily="34" charset="0"/>
              </a:rPr>
              <a:t>Fetal</a:t>
            </a:r>
            <a:r>
              <a:rPr lang="en-GB" sz="1800" b="1" dirty="0">
                <a:latin typeface="Arial" panose="020B0604020202020204" pitchFamily="34" charset="0"/>
                <a:cs typeface="Arial" panose="020B0604020202020204" pitchFamily="34" charset="0"/>
              </a:rPr>
              <a:t> medicine Unit at SMH</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Non-invasive prenatal testing</a:t>
            </a:r>
          </a:p>
          <a:p>
            <a:r>
              <a:rPr lang="en-GB" sz="1800" dirty="0">
                <a:latin typeface="Arial" panose="020B0604020202020204" pitchFamily="34" charset="0"/>
                <a:cs typeface="Arial" panose="020B0604020202020204" pitchFamily="34" charset="0"/>
              </a:rPr>
              <a:t>Invasive testing (CVS and </a:t>
            </a:r>
            <a:r>
              <a:rPr lang="en-GB" sz="1800" dirty="0" err="1">
                <a:latin typeface="Arial" panose="020B0604020202020204" pitchFamily="34" charset="0"/>
                <a:cs typeface="Arial" panose="020B0604020202020204" pitchFamily="34" charset="0"/>
              </a:rPr>
              <a:t>amnio</a:t>
            </a:r>
            <a:r>
              <a:rPr lang="en-GB" sz="1800" dirty="0">
                <a:latin typeface="Arial" panose="020B0604020202020204" pitchFamily="34" charset="0"/>
                <a:cs typeface="Arial" panose="020B0604020202020204" pitchFamily="34" charset="0"/>
              </a:rPr>
              <a:t>)</a:t>
            </a:r>
          </a:p>
          <a:p>
            <a:r>
              <a:rPr lang="en-GB" sz="1800" dirty="0" err="1">
                <a:latin typeface="Arial" panose="020B0604020202020204" pitchFamily="34" charset="0"/>
                <a:cs typeface="Arial" panose="020B0604020202020204" pitchFamily="34" charset="0"/>
              </a:rPr>
              <a:t>Fetal</a:t>
            </a:r>
            <a:r>
              <a:rPr lang="en-GB" sz="1800" dirty="0">
                <a:latin typeface="Arial" panose="020B0604020202020204" pitchFamily="34" charset="0"/>
                <a:cs typeface="Arial" panose="020B0604020202020204" pitchFamily="34" charset="0"/>
              </a:rPr>
              <a:t> transfusions</a:t>
            </a:r>
          </a:p>
        </p:txBody>
      </p:sp>
      <p:sp>
        <p:nvSpPr>
          <p:cNvPr id="7" name="Rectangle 6">
            <a:extLst>
              <a:ext uri="{FF2B5EF4-FFF2-40B4-BE49-F238E27FC236}">
                <a16:creationId xmlns:a16="http://schemas.microsoft.com/office/drawing/2014/main" id="{DD919F16-0E6D-4F3A-8AD1-E5B056DA247F}"/>
              </a:ext>
            </a:extLst>
          </p:cNvPr>
          <p:cNvSpPr/>
          <p:nvPr/>
        </p:nvSpPr>
        <p:spPr>
          <a:xfrm>
            <a:off x="3900453" y="4005064"/>
            <a:ext cx="4763227" cy="2554545"/>
          </a:xfrm>
          <a:prstGeom prst="rect">
            <a:avLst/>
          </a:prstGeom>
        </p:spPr>
        <p:txBody>
          <a:bodyPr wrap="square">
            <a:spAutoFit/>
          </a:bodyPr>
          <a:lstStyle/>
          <a:p>
            <a:r>
              <a:rPr lang="en-GB" sz="1600" b="1" dirty="0">
                <a:solidFill>
                  <a:schemeClr val="tx1"/>
                </a:solidFill>
                <a:latin typeface="Arial" panose="020B0604020202020204" pitchFamily="34" charset="0"/>
                <a:cs typeface="Arial" panose="020B0604020202020204" pitchFamily="34" charset="0"/>
              </a:rPr>
              <a:t>Radiofrequency ablation (RFA) </a:t>
            </a:r>
          </a:p>
          <a:p>
            <a:r>
              <a:rPr lang="en-GB" sz="1600" b="1" dirty="0">
                <a:solidFill>
                  <a:schemeClr val="tx1"/>
                </a:solidFill>
                <a:latin typeface="Arial" panose="020B0604020202020204" pitchFamily="34" charset="0"/>
                <a:cs typeface="Arial" panose="020B0604020202020204" pitchFamily="34" charset="0"/>
              </a:rPr>
              <a:t>Selective/multifetal reduction</a:t>
            </a:r>
          </a:p>
          <a:p>
            <a:r>
              <a:rPr lang="en-GB" sz="1600" b="1" dirty="0">
                <a:solidFill>
                  <a:schemeClr val="tx1"/>
                </a:solidFill>
                <a:latin typeface="Arial" panose="020B0604020202020204" pitchFamily="34" charset="0"/>
                <a:cs typeface="Arial" panose="020B0604020202020204" pitchFamily="34" charset="0"/>
              </a:rPr>
              <a:t>Laser ablation for TTTS</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Treatment within 24 hours, cross cover for laser with King’s College Hospital</a:t>
            </a:r>
          </a:p>
          <a:p>
            <a:endParaRPr lang="en-GB" sz="1600"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panose="020B0604020202020204" pitchFamily="34" charset="0"/>
                <a:cs typeface="Arial" panose="020B0604020202020204" pitchFamily="34" charset="0"/>
              </a:rPr>
              <a:t>To start in May 2019:</a:t>
            </a:r>
          </a:p>
          <a:p>
            <a:r>
              <a:rPr lang="en-GB" sz="1600" dirty="0">
                <a:solidFill>
                  <a:schemeClr val="tx1"/>
                </a:solidFill>
                <a:latin typeface="Arial" panose="020B0604020202020204" pitchFamily="34" charset="0"/>
                <a:cs typeface="Arial" panose="020B0604020202020204" pitchFamily="34" charset="0"/>
              </a:rPr>
              <a:t>First human studies of HIFU (high intensity focused ultrasound) in TTTS</a:t>
            </a:r>
          </a:p>
          <a:p>
            <a:r>
              <a:rPr lang="en-GB" sz="1600" dirty="0">
                <a:solidFill>
                  <a:schemeClr val="tx1"/>
                </a:solidFill>
                <a:latin typeface="Arial" panose="020B0604020202020204" pitchFamily="34" charset="0"/>
                <a:cs typeface="Arial" panose="020B0604020202020204" pitchFamily="34" charset="0"/>
              </a:rPr>
              <a:t>(MRC funded £2.2M DPFS study)</a:t>
            </a:r>
          </a:p>
        </p:txBody>
      </p:sp>
      <p:sp>
        <p:nvSpPr>
          <p:cNvPr id="9" name="Rectangle 8">
            <a:extLst>
              <a:ext uri="{FF2B5EF4-FFF2-40B4-BE49-F238E27FC236}">
                <a16:creationId xmlns:a16="http://schemas.microsoft.com/office/drawing/2014/main" id="{3D47F42C-E24F-479D-8D91-E03F0C611E4E}"/>
              </a:ext>
            </a:extLst>
          </p:cNvPr>
          <p:cNvSpPr/>
          <p:nvPr/>
        </p:nvSpPr>
        <p:spPr>
          <a:xfrm>
            <a:off x="3900454" y="3542089"/>
            <a:ext cx="4763227" cy="338554"/>
          </a:xfrm>
          <a:prstGeom prst="rect">
            <a:avLst/>
          </a:prstGeom>
        </p:spPr>
        <p:txBody>
          <a:bodyPr wrap="none">
            <a:spAutoFit/>
          </a:bodyPr>
          <a:lstStyle/>
          <a:p>
            <a:r>
              <a:rPr lang="en-GB" sz="1600" b="1" dirty="0">
                <a:solidFill>
                  <a:srgbClr val="002060"/>
                </a:solidFill>
                <a:latin typeface="Arial" panose="020B0604020202020204" pitchFamily="34" charset="0"/>
                <a:cs typeface="Arial" panose="020B0604020202020204" pitchFamily="34" charset="0"/>
              </a:rPr>
              <a:t>MCDA twins &amp; high order multiple pregnancies</a:t>
            </a:r>
          </a:p>
        </p:txBody>
      </p:sp>
      <p:sp>
        <p:nvSpPr>
          <p:cNvPr id="10" name="Rectangle: Rounded Corners 9">
            <a:extLst>
              <a:ext uri="{FF2B5EF4-FFF2-40B4-BE49-F238E27FC236}">
                <a16:creationId xmlns:a16="http://schemas.microsoft.com/office/drawing/2014/main" id="{CCE1A00E-2094-4476-B442-6055A01307F0}"/>
              </a:ext>
            </a:extLst>
          </p:cNvPr>
          <p:cNvSpPr/>
          <p:nvPr/>
        </p:nvSpPr>
        <p:spPr>
          <a:xfrm>
            <a:off x="3779912" y="3327513"/>
            <a:ext cx="5088317" cy="34254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45D238F-B088-49A0-92BF-6CCB89275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847856"/>
            <a:ext cx="1866958" cy="2708920"/>
          </a:xfrm>
          <a:prstGeom prst="rect">
            <a:avLst/>
          </a:prstGeom>
        </p:spPr>
      </p:pic>
    </p:spTree>
    <p:extLst>
      <p:ext uri="{BB962C8B-B14F-4D97-AF65-F5344CB8AC3E}">
        <p14:creationId xmlns:p14="http://schemas.microsoft.com/office/powerpoint/2010/main" val="111766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344816" cy="584772"/>
          </a:xfrm>
        </p:spPr>
        <p:txBody>
          <a:bodyPr>
            <a:normAutofit/>
          </a:bodyPr>
          <a:lstStyle/>
          <a:p>
            <a:pPr algn="l"/>
            <a:r>
              <a:rPr lang="en-GB" sz="2800" b="1" dirty="0" err="1">
                <a:solidFill>
                  <a:srgbClr val="007BC3"/>
                </a:solidFill>
                <a:latin typeface="Arial" pitchFamily="34" charset="0"/>
                <a:cs typeface="Arial" pitchFamily="34" charset="0"/>
              </a:rPr>
              <a:t>Fetal</a:t>
            </a:r>
            <a:r>
              <a:rPr lang="en-GB" sz="2800" b="1" dirty="0">
                <a:solidFill>
                  <a:srgbClr val="007BC3"/>
                </a:solidFill>
                <a:latin typeface="Arial" pitchFamily="34" charset="0"/>
                <a:cs typeface="Arial" pitchFamily="34" charset="0"/>
              </a:rPr>
              <a:t> medicine services @ QCCH</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8" name="TextBox 7">
            <a:extLst>
              <a:ext uri="{FF2B5EF4-FFF2-40B4-BE49-F238E27FC236}">
                <a16:creationId xmlns:a16="http://schemas.microsoft.com/office/drawing/2014/main" id="{4111E3A4-A467-4765-B871-B292FECDCBB5}"/>
              </a:ext>
            </a:extLst>
          </p:cNvPr>
          <p:cNvSpPr txBox="1"/>
          <p:nvPr/>
        </p:nvSpPr>
        <p:spPr>
          <a:xfrm>
            <a:off x="467544" y="1556792"/>
            <a:ext cx="8141975" cy="4339650"/>
          </a:xfrm>
          <a:prstGeom prst="rect">
            <a:avLst/>
          </a:prstGeom>
          <a:noFill/>
        </p:spPr>
        <p:txBody>
          <a:bodyPr wrap="square" rtlCol="0">
            <a:spAutoFit/>
          </a:bodyPr>
          <a:lstStyle/>
          <a:p>
            <a:endParaRPr lang="en-GB" b="1" i="1" dirty="0"/>
          </a:p>
          <a:p>
            <a:r>
              <a:rPr lang="en-GB" sz="1600" b="1" dirty="0">
                <a:latin typeface="Arial" panose="020B0604020202020204" pitchFamily="34" charset="0"/>
                <a:cs typeface="Arial" panose="020B0604020202020204" pitchFamily="34" charset="0"/>
              </a:rPr>
              <a:t>RCOG training approved tertiary </a:t>
            </a:r>
            <a:r>
              <a:rPr lang="en-GB" sz="1600" b="1" dirty="0" err="1">
                <a:latin typeface="Arial" panose="020B0604020202020204" pitchFamily="34" charset="0"/>
                <a:cs typeface="Arial" panose="020B0604020202020204" pitchFamily="34" charset="0"/>
              </a:rPr>
              <a:t>fetal</a:t>
            </a:r>
            <a:r>
              <a:rPr lang="en-GB" sz="1600" b="1" dirty="0">
                <a:latin typeface="Arial" panose="020B0604020202020204" pitchFamily="34" charset="0"/>
                <a:cs typeface="Arial" panose="020B0604020202020204" pitchFamily="34" charset="0"/>
              </a:rPr>
              <a:t> medicine unit for local, regional and national referrals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All diagnostic and therapeutic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medicine offered (laser, transfusion etc)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6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Medicine specialists/subspecialists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3 RCOG Subspecialty fellows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4 Clinical  fellows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4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Medicine Midwives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2 dedicated administrators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 Genetic counsellor</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4000 </a:t>
            </a:r>
            <a:r>
              <a:rPr lang="en-GB" sz="1600" dirty="0">
                <a:latin typeface="Arial" panose="020B0604020202020204" pitchFamily="34" charset="0"/>
                <a:cs typeface="Arial" panose="020B0604020202020204" pitchFamily="34" charset="0"/>
              </a:rPr>
              <a:t>patients per annum</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Referrals and reports dealt with by secure email</a:t>
            </a:r>
          </a:p>
          <a:p>
            <a:r>
              <a:rPr lang="en-GB" sz="1600" b="1" dirty="0">
                <a:latin typeface="Arial" panose="020B0604020202020204" pitchFamily="34" charset="0"/>
                <a:cs typeface="Arial" panose="020B0604020202020204" pitchFamily="34" charset="0"/>
              </a:rPr>
              <a:t>Video MDT </a:t>
            </a:r>
            <a:r>
              <a:rPr lang="en-GB" sz="1600" dirty="0">
                <a:latin typeface="Arial" panose="020B0604020202020204" pitchFamily="34" charset="0"/>
                <a:cs typeface="Arial" panose="020B0604020202020204" pitchFamily="34" charset="0"/>
              </a:rPr>
              <a:t>sessions weekly with local units (Monday morning) &amp; fortnightly with Chelsea &amp; Westminster (surgical cases)</a:t>
            </a:r>
            <a:endParaRPr lang="en-GB" sz="1400" dirty="0"/>
          </a:p>
        </p:txBody>
      </p:sp>
      <p:sp>
        <p:nvSpPr>
          <p:cNvPr id="10" name="Rectangle 9">
            <a:extLst>
              <a:ext uri="{FF2B5EF4-FFF2-40B4-BE49-F238E27FC236}">
                <a16:creationId xmlns:a16="http://schemas.microsoft.com/office/drawing/2014/main" id="{B27C4E21-95A3-499B-A808-AFCF1F77F920}"/>
              </a:ext>
            </a:extLst>
          </p:cNvPr>
          <p:cNvSpPr/>
          <p:nvPr/>
        </p:nvSpPr>
        <p:spPr>
          <a:xfrm>
            <a:off x="261257" y="6021288"/>
            <a:ext cx="8559215" cy="584775"/>
          </a:xfrm>
          <a:prstGeom prst="rect">
            <a:avLst/>
          </a:prstGeom>
          <a:solidFill>
            <a:srgbClr val="FFFF00"/>
          </a:solidFill>
        </p:spPr>
        <p:txBody>
          <a:bodyPr wrap="square">
            <a:spAutoFit/>
          </a:bodyPr>
          <a:lstStyle/>
          <a:p>
            <a:pPr algn="ctr"/>
            <a:r>
              <a:rPr lang="en-GB" sz="1600" b="1" dirty="0">
                <a:latin typeface="Arial" panose="020B0604020202020204" pitchFamily="34" charset="0"/>
                <a:cs typeface="Arial" panose="020B0604020202020204" pitchFamily="34" charset="0"/>
              </a:rPr>
              <a:t>CFCREFERRALS (IMPERIAL COLLEGE HEALTHCARE NHS TRUST) </a:t>
            </a:r>
          </a:p>
          <a:p>
            <a:pPr algn="ctr"/>
            <a:r>
              <a:rPr lang="en-GB" sz="1600" dirty="0">
                <a:latin typeface="Arial" panose="020B0604020202020204" pitchFamily="34" charset="0"/>
                <a:cs typeface="Arial" panose="020B0604020202020204" pitchFamily="34" charset="0"/>
                <a:hlinkClick r:id="rId3"/>
              </a:rPr>
              <a:t>ICHC-tr.cfcreferrals@nhs.net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5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4680520" cy="720080"/>
          </a:xfrm>
        </p:spPr>
        <p:txBody>
          <a:bodyPr>
            <a:normAutofit/>
          </a:bodyPr>
          <a:lstStyle/>
          <a:p>
            <a:pPr algn="l"/>
            <a:r>
              <a:rPr lang="en-GB" sz="3200" b="1" dirty="0" err="1">
                <a:solidFill>
                  <a:srgbClr val="007BC3"/>
                </a:solidFill>
                <a:latin typeface="Arial" pitchFamily="34" charset="0"/>
                <a:cs typeface="Arial" pitchFamily="34" charset="0"/>
              </a:rPr>
              <a:t>Fetal</a:t>
            </a:r>
            <a:r>
              <a:rPr lang="en-GB" sz="3200" b="1" dirty="0">
                <a:solidFill>
                  <a:srgbClr val="007BC3"/>
                </a:solidFill>
                <a:latin typeface="Arial" pitchFamily="34" charset="0"/>
                <a:cs typeface="Arial" pitchFamily="34" charset="0"/>
              </a:rPr>
              <a:t> neurology @ CFC</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Title 1">
            <a:extLst>
              <a:ext uri="{FF2B5EF4-FFF2-40B4-BE49-F238E27FC236}">
                <a16:creationId xmlns:a16="http://schemas.microsoft.com/office/drawing/2014/main" id="{595E2C20-BB92-475E-862B-190DBE5C2330}"/>
              </a:ext>
            </a:extLst>
          </p:cNvPr>
          <p:cNvSpPr txBox="1">
            <a:spLocks/>
          </p:cNvSpPr>
          <p:nvPr/>
        </p:nvSpPr>
        <p:spPr>
          <a:xfrm>
            <a:off x="484710" y="452718"/>
            <a:ext cx="4447330" cy="14005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GB" sz="3200" dirty="0"/>
          </a:p>
        </p:txBody>
      </p:sp>
      <p:sp>
        <p:nvSpPr>
          <p:cNvPr id="8" name="Content Placeholder 2">
            <a:extLst>
              <a:ext uri="{FF2B5EF4-FFF2-40B4-BE49-F238E27FC236}">
                <a16:creationId xmlns:a16="http://schemas.microsoft.com/office/drawing/2014/main" id="{CF44A02C-7A91-4A5B-9427-A41692C251C5}"/>
              </a:ext>
            </a:extLst>
          </p:cNvPr>
          <p:cNvSpPr txBox="1">
            <a:spLocks/>
          </p:cNvSpPr>
          <p:nvPr/>
        </p:nvSpPr>
        <p:spPr>
          <a:xfrm>
            <a:off x="174588" y="1979510"/>
            <a:ext cx="489654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lang="en-US" sz="2000" dirty="0">
                <a:solidFill>
                  <a:srgbClr val="002060"/>
                </a:solidFill>
              </a:rPr>
              <a:t>Collaboration with  the Department of Perinatal Neurology (Dr N Basheer)</a:t>
            </a:r>
          </a:p>
          <a:p>
            <a:pPr algn="l" fontAlgn="auto">
              <a:spcAft>
                <a:spcPts val="0"/>
              </a:spcAft>
            </a:pPr>
            <a:r>
              <a:rPr lang="en-US" sz="2000" dirty="0">
                <a:solidFill>
                  <a:srgbClr val="002060"/>
                </a:solidFill>
              </a:rPr>
              <a:t>Regional &amp; National antenatal diagnostic and counseling service to families and clinicians with fetal neurological concerns</a:t>
            </a:r>
          </a:p>
          <a:p>
            <a:pPr algn="l" fontAlgn="auto">
              <a:spcAft>
                <a:spcPts val="0"/>
              </a:spcAft>
            </a:pPr>
            <a:r>
              <a:rPr lang="en-US" sz="2000" dirty="0">
                <a:solidFill>
                  <a:srgbClr val="002060"/>
                </a:solidFill>
              </a:rPr>
              <a:t>3D state of the art US imaging</a:t>
            </a:r>
          </a:p>
          <a:p>
            <a:pPr algn="l" fontAlgn="auto">
              <a:spcAft>
                <a:spcPts val="0"/>
              </a:spcAft>
            </a:pPr>
            <a:r>
              <a:rPr lang="en-US" sz="2000" dirty="0">
                <a:solidFill>
                  <a:srgbClr val="002060"/>
                </a:solidFill>
              </a:rPr>
              <a:t>On site MRI –weekly appointments and urgent</a:t>
            </a:r>
          </a:p>
        </p:txBody>
      </p:sp>
      <p:pic>
        <p:nvPicPr>
          <p:cNvPr id="9" name="Picture 8">
            <a:extLst>
              <a:ext uri="{FF2B5EF4-FFF2-40B4-BE49-F238E27FC236}">
                <a16:creationId xmlns:a16="http://schemas.microsoft.com/office/drawing/2014/main" id="{23758C72-619B-4D1F-9D2D-1291633AD0FB}"/>
              </a:ext>
            </a:extLst>
          </p:cNvPr>
          <p:cNvPicPr>
            <a:picLocks noChangeAspect="1"/>
          </p:cNvPicPr>
          <p:nvPr/>
        </p:nvPicPr>
        <p:blipFill rotWithShape="1">
          <a:blip r:embed="rId3"/>
          <a:srcRect l="23619" t="41277" r="40156" b="21650"/>
          <a:stretch/>
        </p:blipFill>
        <p:spPr>
          <a:xfrm>
            <a:off x="5071132" y="1268760"/>
            <a:ext cx="3637110" cy="2016224"/>
          </a:xfrm>
          <a:prstGeom prst="rect">
            <a:avLst/>
          </a:prstGeom>
          <a:ln>
            <a:solidFill>
              <a:schemeClr val="tx1"/>
            </a:solidFill>
          </a:ln>
        </p:spPr>
      </p:pic>
      <p:pic>
        <p:nvPicPr>
          <p:cNvPr id="10" name="Immagine 2">
            <a:extLst>
              <a:ext uri="{FF2B5EF4-FFF2-40B4-BE49-F238E27FC236}">
                <a16:creationId xmlns:a16="http://schemas.microsoft.com/office/drawing/2014/main" id="{5480D39D-0273-4B46-A8FE-6671C66BC4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487" y="3696636"/>
            <a:ext cx="3623720" cy="2468659"/>
          </a:xfrm>
          <a:prstGeom prst="rect">
            <a:avLst/>
          </a:prstGeom>
        </p:spPr>
      </p:pic>
      <p:pic>
        <p:nvPicPr>
          <p:cNvPr id="11" name="Immagine 2">
            <a:extLst>
              <a:ext uri="{FF2B5EF4-FFF2-40B4-BE49-F238E27FC236}">
                <a16:creationId xmlns:a16="http://schemas.microsoft.com/office/drawing/2014/main" id="{61E77412-5923-4331-BF1D-AF390300F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884" y="4617350"/>
            <a:ext cx="2383909" cy="1787932"/>
          </a:xfrm>
          <a:prstGeom prst="rect">
            <a:avLst/>
          </a:prstGeom>
        </p:spPr>
      </p:pic>
    </p:spTree>
    <p:extLst>
      <p:ext uri="{BB962C8B-B14F-4D97-AF65-F5344CB8AC3E}">
        <p14:creationId xmlns:p14="http://schemas.microsoft.com/office/powerpoint/2010/main" val="39082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48" y="980729"/>
            <a:ext cx="7344816" cy="720080"/>
          </a:xfrm>
        </p:spPr>
        <p:txBody>
          <a:bodyPr>
            <a:normAutofit/>
          </a:bodyPr>
          <a:lstStyle/>
          <a:p>
            <a:pPr algn="l"/>
            <a:r>
              <a:rPr lang="en-GB" sz="2800" b="1" dirty="0" err="1">
                <a:solidFill>
                  <a:srgbClr val="007BC3"/>
                </a:solidFill>
                <a:latin typeface="Arial" pitchFamily="34" charset="0"/>
                <a:cs typeface="Arial" pitchFamily="34" charset="0"/>
              </a:rPr>
              <a:t>Fetal</a:t>
            </a:r>
            <a:r>
              <a:rPr lang="en-GB" sz="2800" b="1" dirty="0">
                <a:solidFill>
                  <a:srgbClr val="007BC3"/>
                </a:solidFill>
                <a:latin typeface="Arial" pitchFamily="34" charset="0"/>
                <a:cs typeface="Arial" pitchFamily="34" charset="0"/>
              </a:rPr>
              <a:t> medicine research and training</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3">
            <a:extLst>
              <a:ext uri="{FF2B5EF4-FFF2-40B4-BE49-F238E27FC236}">
                <a16:creationId xmlns:a16="http://schemas.microsoft.com/office/drawing/2014/main" id="{5F7AC923-15DD-494B-9A0B-9222793010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534" y="2276878"/>
            <a:ext cx="3255318" cy="4464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74477665-278E-4C7F-BA67-A223A0D2A09B}"/>
              </a:ext>
            </a:extLst>
          </p:cNvPr>
          <p:cNvPicPr>
            <a:picLocks noChangeAspect="1"/>
          </p:cNvPicPr>
          <p:nvPr/>
        </p:nvPicPr>
        <p:blipFill rotWithShape="1">
          <a:blip r:embed="rId4"/>
          <a:srcRect l="22832" t="12927" r="24406" b="14381"/>
          <a:stretch/>
        </p:blipFill>
        <p:spPr>
          <a:xfrm>
            <a:off x="2555776" y="2281628"/>
            <a:ext cx="2931549" cy="2187723"/>
          </a:xfrm>
          <a:prstGeom prst="rect">
            <a:avLst/>
          </a:prstGeom>
          <a:ln>
            <a:solidFill>
              <a:schemeClr val="tx1"/>
            </a:solidFill>
          </a:ln>
        </p:spPr>
      </p:pic>
      <p:pic>
        <p:nvPicPr>
          <p:cNvPr id="9" name="Picture 2">
            <a:extLst>
              <a:ext uri="{FF2B5EF4-FFF2-40B4-BE49-F238E27FC236}">
                <a16:creationId xmlns:a16="http://schemas.microsoft.com/office/drawing/2014/main" id="{5AA105D9-036F-4DE4-B222-97646DEC6D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0093"/>
          <a:stretch/>
        </p:blipFill>
        <p:spPr bwMode="auto">
          <a:xfrm>
            <a:off x="1485010" y="4488729"/>
            <a:ext cx="4100419" cy="224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08FBD125-65F3-4B5A-82CD-118EF9DC889F}"/>
              </a:ext>
            </a:extLst>
          </p:cNvPr>
          <p:cNvSpPr/>
          <p:nvPr/>
        </p:nvSpPr>
        <p:spPr>
          <a:xfrm>
            <a:off x="261257" y="1735933"/>
            <a:ext cx="2416111" cy="369332"/>
          </a:xfrm>
          <a:prstGeom prst="rect">
            <a:avLst/>
          </a:prstGeom>
        </p:spPr>
        <p:txBody>
          <a:bodyPr wrap="none">
            <a:spAutoFit/>
          </a:bodyPr>
          <a:lstStyle/>
          <a:p>
            <a:r>
              <a:rPr lang="en-GB" sz="1800" dirty="0">
                <a:latin typeface="Arial" panose="020B0604020202020204" pitchFamily="34" charset="0"/>
                <a:cs typeface="Arial" panose="020B0604020202020204" pitchFamily="34" charset="0"/>
                <a:hlinkClick r:id="rId6"/>
              </a:rPr>
              <a:t>www.symposia.org.uk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2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83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344816" cy="720080"/>
          </a:xfrm>
        </p:spPr>
        <p:txBody>
          <a:bodyPr>
            <a:normAutofit/>
          </a:bodyPr>
          <a:lstStyle/>
          <a:p>
            <a:pPr algn="l"/>
            <a:r>
              <a:rPr lang="en-GB" sz="3200" b="1" dirty="0">
                <a:solidFill>
                  <a:srgbClr val="007BC3"/>
                </a:solidFill>
                <a:latin typeface="Arial" pitchFamily="34" charset="0"/>
                <a:cs typeface="Arial" pitchFamily="34" charset="0"/>
              </a:rPr>
              <a:t>Perinatal mental health services</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grpSp>
        <p:nvGrpSpPr>
          <p:cNvPr id="8" name="Group">
            <a:extLst>
              <a:ext uri="{FF2B5EF4-FFF2-40B4-BE49-F238E27FC236}">
                <a16:creationId xmlns:a16="http://schemas.microsoft.com/office/drawing/2014/main" id="{313FDF33-5B08-41AC-B45D-2754C11E22C7}"/>
              </a:ext>
            </a:extLst>
          </p:cNvPr>
          <p:cNvGrpSpPr/>
          <p:nvPr/>
        </p:nvGrpSpPr>
        <p:grpSpPr>
          <a:xfrm>
            <a:off x="427448" y="3429000"/>
            <a:ext cx="8274589" cy="3379229"/>
            <a:chOff x="0" y="-1"/>
            <a:chExt cx="8229601" cy="3363177"/>
          </a:xfrm>
        </p:grpSpPr>
        <p:grpSp>
          <p:nvGrpSpPr>
            <p:cNvPr id="9" name="Group">
              <a:extLst>
                <a:ext uri="{FF2B5EF4-FFF2-40B4-BE49-F238E27FC236}">
                  <a16:creationId xmlns:a16="http://schemas.microsoft.com/office/drawing/2014/main" id="{3E251CF4-3036-4DBE-A29D-BAF3AC899D92}"/>
                </a:ext>
              </a:extLst>
            </p:cNvPr>
            <p:cNvGrpSpPr/>
            <p:nvPr/>
          </p:nvGrpSpPr>
          <p:grpSpPr>
            <a:xfrm>
              <a:off x="0" y="0"/>
              <a:ext cx="2671949" cy="3233059"/>
              <a:chOff x="0" y="0"/>
              <a:chExt cx="2671948" cy="3233058"/>
            </a:xfrm>
          </p:grpSpPr>
          <p:sp>
            <p:nvSpPr>
              <p:cNvPr id="16" name="Rounded Rectangle">
                <a:extLst>
                  <a:ext uri="{FF2B5EF4-FFF2-40B4-BE49-F238E27FC236}">
                    <a16:creationId xmlns:a16="http://schemas.microsoft.com/office/drawing/2014/main" id="{1988E541-AEB8-48BC-8E06-2292882F461B}"/>
                  </a:ext>
                </a:extLst>
              </p:cNvPr>
              <p:cNvSpPr/>
              <p:nvPr/>
            </p:nvSpPr>
            <p:spPr>
              <a:xfrm>
                <a:off x="0" y="0"/>
                <a:ext cx="2671948" cy="3233058"/>
              </a:xfrm>
              <a:prstGeom prst="roundRect">
                <a:avLst>
                  <a:gd name="adj" fmla="val 7500"/>
                </a:avLst>
              </a:prstGeom>
              <a:solidFill>
                <a:srgbClr val="007BC3"/>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2000">
                    <a:solidFill>
                      <a:srgbClr val="FFFFFF"/>
                    </a:solidFill>
                  </a:defRPr>
                </a:pPr>
                <a:endParaRPr/>
              </a:p>
            </p:txBody>
          </p:sp>
          <p:sp>
            <p:nvSpPr>
              <p:cNvPr id="17" name="MILD…">
                <a:extLst>
                  <a:ext uri="{FF2B5EF4-FFF2-40B4-BE49-F238E27FC236}">
                    <a16:creationId xmlns:a16="http://schemas.microsoft.com/office/drawing/2014/main" id="{39B09CB2-E98A-4D13-9B6B-8E66E7F575FD}"/>
                  </a:ext>
                </a:extLst>
              </p:cNvPr>
              <p:cNvSpPr txBox="1"/>
              <p:nvPr/>
            </p:nvSpPr>
            <p:spPr>
              <a:xfrm>
                <a:off x="58634" y="58634"/>
                <a:ext cx="2554680" cy="1259841"/>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4207">
                    <a:solidFill>
                      <a:srgbClr val="FFFFFF"/>
                    </a:solidFill>
                  </a:defRPr>
                </a:pPr>
                <a:r>
                  <a:rPr sz="2000" dirty="0"/>
                  <a:t>MILD</a:t>
                </a:r>
              </a:p>
              <a:p>
                <a:pPr marL="254000" indent="-254000">
                  <a:buSzPct val="100000"/>
                  <a:buChar char="•"/>
                  <a:defRPr sz="4207">
                    <a:solidFill>
                      <a:srgbClr val="FFFFFF"/>
                    </a:solidFill>
                  </a:defRPr>
                </a:pPr>
                <a:r>
                  <a:rPr sz="2000" dirty="0"/>
                  <a:t>Depression</a:t>
                </a:r>
              </a:p>
              <a:p>
                <a:pPr marL="254000" indent="-254000">
                  <a:buSzPct val="100000"/>
                  <a:buChar char="•"/>
                  <a:defRPr sz="4207">
                    <a:solidFill>
                      <a:srgbClr val="FFFFFF"/>
                    </a:solidFill>
                  </a:defRPr>
                </a:pPr>
                <a:r>
                  <a:rPr sz="2000" dirty="0"/>
                  <a:t>Anxiety</a:t>
                </a:r>
              </a:p>
              <a:p>
                <a:pPr marL="254000" indent="-254000">
                  <a:buSzPct val="100000"/>
                  <a:buChar char="•"/>
                  <a:defRPr sz="4207">
                    <a:solidFill>
                      <a:srgbClr val="FFFFFF"/>
                    </a:solidFill>
                  </a:defRPr>
                </a:pPr>
                <a:r>
                  <a:rPr sz="2000" dirty="0"/>
                  <a:t>Baby Blues</a:t>
                </a:r>
              </a:p>
            </p:txBody>
          </p:sp>
        </p:grpSp>
        <p:grpSp>
          <p:nvGrpSpPr>
            <p:cNvPr id="10" name="Group">
              <a:extLst>
                <a:ext uri="{FF2B5EF4-FFF2-40B4-BE49-F238E27FC236}">
                  <a16:creationId xmlns:a16="http://schemas.microsoft.com/office/drawing/2014/main" id="{B134FAC8-83CF-41C8-A013-50EE694ED597}"/>
                </a:ext>
              </a:extLst>
            </p:cNvPr>
            <p:cNvGrpSpPr/>
            <p:nvPr/>
          </p:nvGrpSpPr>
          <p:grpSpPr>
            <a:xfrm>
              <a:off x="2778825" y="0"/>
              <a:ext cx="2671950" cy="3233059"/>
              <a:chOff x="0" y="0"/>
              <a:chExt cx="2671948" cy="3233058"/>
            </a:xfrm>
          </p:grpSpPr>
          <p:sp>
            <p:nvSpPr>
              <p:cNvPr id="14" name="Rounded Rectangle">
                <a:extLst>
                  <a:ext uri="{FF2B5EF4-FFF2-40B4-BE49-F238E27FC236}">
                    <a16:creationId xmlns:a16="http://schemas.microsoft.com/office/drawing/2014/main" id="{ABCCA927-D4FE-40DF-82BF-759CE47DC649}"/>
                  </a:ext>
                </a:extLst>
              </p:cNvPr>
              <p:cNvSpPr/>
              <p:nvPr/>
            </p:nvSpPr>
            <p:spPr>
              <a:xfrm>
                <a:off x="0" y="0"/>
                <a:ext cx="2671948" cy="3233058"/>
              </a:xfrm>
              <a:prstGeom prst="roundRect">
                <a:avLst>
                  <a:gd name="adj" fmla="val 7500"/>
                </a:avLst>
              </a:prstGeom>
              <a:solidFill>
                <a:schemeClr val="accent5"/>
              </a:solidFill>
              <a:ln w="9525" cap="flat">
                <a:solidFill>
                  <a:schemeClr val="accent5"/>
                </a:solidFill>
                <a:prstDash val="solid"/>
                <a:bevel/>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2000">
                    <a:solidFill>
                      <a:srgbClr val="FFFFFF"/>
                    </a:solidFill>
                  </a:defRPr>
                </a:pPr>
                <a:endParaRPr/>
              </a:p>
            </p:txBody>
          </p:sp>
          <p:sp>
            <p:nvSpPr>
              <p:cNvPr id="15" name="MODERATE…">
                <a:extLst>
                  <a:ext uri="{FF2B5EF4-FFF2-40B4-BE49-F238E27FC236}">
                    <a16:creationId xmlns:a16="http://schemas.microsoft.com/office/drawing/2014/main" id="{9D7AA2B2-1B5E-422A-928B-F49AE191B62C}"/>
                  </a:ext>
                </a:extLst>
              </p:cNvPr>
              <p:cNvSpPr txBox="1"/>
              <p:nvPr/>
            </p:nvSpPr>
            <p:spPr>
              <a:xfrm>
                <a:off x="58634" y="58634"/>
                <a:ext cx="2554680" cy="2720341"/>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4207">
                    <a:solidFill>
                      <a:srgbClr val="FFFFFF"/>
                    </a:solidFill>
                  </a:defRPr>
                </a:pPr>
                <a:r>
                  <a:rPr sz="2000" dirty="0"/>
                  <a:t>MODERATE</a:t>
                </a:r>
              </a:p>
              <a:p>
                <a:pPr marL="254000" indent="-254000">
                  <a:buSzPct val="100000"/>
                  <a:buChar char="•"/>
                  <a:defRPr sz="4207">
                    <a:solidFill>
                      <a:srgbClr val="FFFFFF"/>
                    </a:solidFill>
                  </a:defRPr>
                </a:pPr>
                <a:r>
                  <a:rPr sz="2000" dirty="0"/>
                  <a:t>Depression</a:t>
                </a:r>
              </a:p>
              <a:p>
                <a:pPr marL="254000" indent="-254000">
                  <a:buSzPct val="100000"/>
                  <a:buChar char="•"/>
                  <a:defRPr sz="4207">
                    <a:solidFill>
                      <a:srgbClr val="FFFFFF"/>
                    </a:solidFill>
                  </a:defRPr>
                </a:pPr>
                <a:r>
                  <a:rPr sz="2000" dirty="0"/>
                  <a:t>Anxiety</a:t>
                </a:r>
              </a:p>
              <a:p>
                <a:pPr marL="254000" indent="-254000">
                  <a:buSzPct val="100000"/>
                  <a:buChar char="•"/>
                  <a:defRPr sz="4207">
                    <a:solidFill>
                      <a:srgbClr val="FFFFFF"/>
                    </a:solidFill>
                  </a:defRPr>
                </a:pPr>
                <a:r>
                  <a:rPr sz="2000" dirty="0"/>
                  <a:t>Tokophobia</a:t>
                </a:r>
              </a:p>
              <a:p>
                <a:pPr marL="254000" indent="-254000">
                  <a:buSzPct val="100000"/>
                  <a:buChar char="•"/>
                  <a:defRPr sz="4207">
                    <a:solidFill>
                      <a:srgbClr val="FFFFFF"/>
                    </a:solidFill>
                  </a:defRPr>
                </a:pPr>
                <a:r>
                  <a:rPr sz="2000" dirty="0"/>
                  <a:t>PTSD</a:t>
                </a:r>
              </a:p>
              <a:p>
                <a:pPr marL="254000" indent="-254000">
                  <a:buSzPct val="100000"/>
                  <a:buChar char="•"/>
                  <a:defRPr sz="4207">
                    <a:solidFill>
                      <a:srgbClr val="FFFFFF"/>
                    </a:solidFill>
                  </a:defRPr>
                </a:pPr>
                <a:r>
                  <a:rPr sz="2000" dirty="0"/>
                  <a:t>OCD</a:t>
                </a:r>
              </a:p>
              <a:p>
                <a:pPr marL="254000" indent="-254000">
                  <a:buSzPct val="100000"/>
                  <a:buChar char="•"/>
                  <a:defRPr sz="4207">
                    <a:solidFill>
                      <a:srgbClr val="FFFFFF"/>
                    </a:solidFill>
                  </a:defRPr>
                </a:pPr>
                <a:r>
                  <a:rPr sz="2000" dirty="0"/>
                  <a:t>Sub Misuse</a:t>
                </a:r>
              </a:p>
              <a:p>
                <a:pPr marL="254000" indent="-254000">
                  <a:buSzPct val="100000"/>
                  <a:buChar char="•"/>
                  <a:defRPr sz="4207">
                    <a:solidFill>
                      <a:srgbClr val="FFFFFF"/>
                    </a:solidFill>
                  </a:defRPr>
                </a:pPr>
                <a:r>
                  <a:rPr sz="2000" dirty="0"/>
                  <a:t>Personality Disorder</a:t>
                </a:r>
              </a:p>
            </p:txBody>
          </p:sp>
        </p:grpSp>
        <p:grpSp>
          <p:nvGrpSpPr>
            <p:cNvPr id="11" name="Group">
              <a:extLst>
                <a:ext uri="{FF2B5EF4-FFF2-40B4-BE49-F238E27FC236}">
                  <a16:creationId xmlns:a16="http://schemas.microsoft.com/office/drawing/2014/main" id="{02C6A134-5457-4EAF-9510-C6B43FA3ECE3}"/>
                </a:ext>
              </a:extLst>
            </p:cNvPr>
            <p:cNvGrpSpPr/>
            <p:nvPr/>
          </p:nvGrpSpPr>
          <p:grpSpPr>
            <a:xfrm>
              <a:off x="5557651" y="-1"/>
              <a:ext cx="2671950" cy="3363177"/>
              <a:chOff x="0" y="0"/>
              <a:chExt cx="2671948" cy="3363175"/>
            </a:xfrm>
          </p:grpSpPr>
          <p:sp>
            <p:nvSpPr>
              <p:cNvPr id="12" name="Rounded Rectangle">
                <a:extLst>
                  <a:ext uri="{FF2B5EF4-FFF2-40B4-BE49-F238E27FC236}">
                    <a16:creationId xmlns:a16="http://schemas.microsoft.com/office/drawing/2014/main" id="{43535CCE-A313-4BE7-B699-9363CCC1A9F6}"/>
                  </a:ext>
                </a:extLst>
              </p:cNvPr>
              <p:cNvSpPr/>
              <p:nvPr/>
            </p:nvSpPr>
            <p:spPr>
              <a:xfrm>
                <a:off x="0" y="0"/>
                <a:ext cx="2671948" cy="3233058"/>
              </a:xfrm>
              <a:prstGeom prst="roundRect">
                <a:avLst>
                  <a:gd name="adj" fmla="val 7500"/>
                </a:avLst>
              </a:prstGeom>
              <a:solidFill>
                <a:srgbClr val="532E9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2000">
                    <a:solidFill>
                      <a:srgbClr val="FFFFFF"/>
                    </a:solidFill>
                  </a:defRPr>
                </a:pPr>
                <a:endParaRPr/>
              </a:p>
            </p:txBody>
          </p:sp>
          <p:sp>
            <p:nvSpPr>
              <p:cNvPr id="13" name="SEVERE &amp; ENDURING…">
                <a:extLst>
                  <a:ext uri="{FF2B5EF4-FFF2-40B4-BE49-F238E27FC236}">
                    <a16:creationId xmlns:a16="http://schemas.microsoft.com/office/drawing/2014/main" id="{364B8375-BB85-4032-B6E2-9C1D07FF5E99}"/>
                  </a:ext>
                </a:extLst>
              </p:cNvPr>
              <p:cNvSpPr txBox="1"/>
              <p:nvPr/>
            </p:nvSpPr>
            <p:spPr>
              <a:xfrm>
                <a:off x="58634" y="58634"/>
                <a:ext cx="2554680" cy="3304541"/>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4207">
                    <a:solidFill>
                      <a:srgbClr val="FFFFFF"/>
                    </a:solidFill>
                  </a:defRPr>
                </a:pPr>
                <a:r>
                  <a:rPr sz="2000"/>
                  <a:t>SEVERE &amp; ENDURING</a:t>
                </a:r>
              </a:p>
              <a:p>
                <a:pPr marL="254000" indent="-254000">
                  <a:buSzPct val="100000"/>
                  <a:buChar char="•"/>
                  <a:defRPr sz="4207">
                    <a:solidFill>
                      <a:srgbClr val="FFFFFF"/>
                    </a:solidFill>
                  </a:defRPr>
                </a:pPr>
                <a:r>
                  <a:rPr sz="2000"/>
                  <a:t>Bipolar Affective Disorder</a:t>
                </a:r>
              </a:p>
              <a:p>
                <a:pPr marL="254000" indent="-254000">
                  <a:buSzPct val="100000"/>
                  <a:buChar char="•"/>
                  <a:defRPr sz="4207">
                    <a:solidFill>
                      <a:srgbClr val="FFFFFF"/>
                    </a:solidFill>
                  </a:defRPr>
                </a:pPr>
                <a:r>
                  <a:rPr sz="2000"/>
                  <a:t>Schizophrenia</a:t>
                </a:r>
              </a:p>
              <a:p>
                <a:pPr marL="254000" indent="-254000">
                  <a:buSzPct val="100000"/>
                  <a:buChar char="•"/>
                  <a:defRPr sz="4207">
                    <a:solidFill>
                      <a:srgbClr val="FFFFFF"/>
                    </a:solidFill>
                  </a:defRPr>
                </a:pPr>
                <a:r>
                  <a:rPr sz="2000"/>
                  <a:t>Schizoaffective Disorder</a:t>
                </a:r>
              </a:p>
              <a:p>
                <a:pPr marL="254000" indent="-254000">
                  <a:buSzPct val="100000"/>
                  <a:buChar char="•"/>
                  <a:defRPr sz="4207">
                    <a:solidFill>
                      <a:srgbClr val="FFFFFF"/>
                    </a:solidFill>
                  </a:defRPr>
                </a:pPr>
                <a:r>
                  <a:rPr sz="2000"/>
                  <a:t>Severe depression +/- psychosis</a:t>
                </a:r>
              </a:p>
              <a:p>
                <a:pPr marL="254000" indent="-254000">
                  <a:buSzPct val="100000"/>
                  <a:buChar char="•"/>
                  <a:defRPr sz="4207">
                    <a:solidFill>
                      <a:srgbClr val="FFFFFF"/>
                    </a:solidFill>
                  </a:defRPr>
                </a:pPr>
                <a:r>
                  <a:rPr sz="2000"/>
                  <a:t>Postpartum Psychosis</a:t>
                </a:r>
              </a:p>
            </p:txBody>
          </p:sp>
        </p:grpSp>
      </p:grpSp>
      <p:sp>
        <p:nvSpPr>
          <p:cNvPr id="4" name="TextBox 3">
            <a:extLst>
              <a:ext uri="{FF2B5EF4-FFF2-40B4-BE49-F238E27FC236}">
                <a16:creationId xmlns:a16="http://schemas.microsoft.com/office/drawing/2014/main" id="{6E94AF48-D780-4F75-AEAE-37B4F9F7B5B6}"/>
              </a:ext>
            </a:extLst>
          </p:cNvPr>
          <p:cNvSpPr txBox="1"/>
          <p:nvPr/>
        </p:nvSpPr>
        <p:spPr>
          <a:xfrm>
            <a:off x="395535" y="1844825"/>
            <a:ext cx="8472693" cy="707886"/>
          </a:xfrm>
          <a:prstGeom prst="rect">
            <a:avLst/>
          </a:prstGeom>
          <a:noFill/>
        </p:spPr>
        <p:txBody>
          <a:bodyPr wrap="square" rtlCol="0">
            <a:spAutoFit/>
          </a:bodyPr>
          <a:lstStyle/>
          <a:p>
            <a:r>
              <a:rPr lang="en-GB" sz="2000" dirty="0">
                <a:solidFill>
                  <a:schemeClr val="tx1"/>
                </a:solidFill>
                <a:latin typeface="Arial" panose="020B0604020202020204" pitchFamily="34" charset="0"/>
                <a:cs typeface="Arial" panose="020B0604020202020204" pitchFamily="34" charset="0"/>
              </a:rPr>
              <a:t>Up to 20% of women develop a mental health problem during pregnancy or within a year of giving birth</a:t>
            </a:r>
          </a:p>
        </p:txBody>
      </p:sp>
      <p:sp>
        <p:nvSpPr>
          <p:cNvPr id="18" name="TextBox 17">
            <a:extLst>
              <a:ext uri="{FF2B5EF4-FFF2-40B4-BE49-F238E27FC236}">
                <a16:creationId xmlns:a16="http://schemas.microsoft.com/office/drawing/2014/main" id="{540CFB74-BAC0-4E5D-8589-9A092997F18A}"/>
              </a:ext>
            </a:extLst>
          </p:cNvPr>
          <p:cNvSpPr txBox="1"/>
          <p:nvPr/>
        </p:nvSpPr>
        <p:spPr>
          <a:xfrm>
            <a:off x="395535" y="2772696"/>
            <a:ext cx="4752528" cy="400110"/>
          </a:xfrm>
          <a:prstGeom prst="rect">
            <a:avLst/>
          </a:prstGeom>
          <a:noFill/>
        </p:spPr>
        <p:txBody>
          <a:bodyPr wrap="square" rtlCol="0">
            <a:spAutoFit/>
          </a:bodyPr>
          <a:lstStyle/>
          <a:p>
            <a:r>
              <a:rPr lang="en-GB" sz="2000" b="1" dirty="0">
                <a:solidFill>
                  <a:srgbClr val="0070C0"/>
                </a:solidFill>
                <a:latin typeface="Arial" panose="020B0604020202020204" pitchFamily="34" charset="0"/>
                <a:cs typeface="Arial" panose="020B0604020202020204" pitchFamily="34" charset="0"/>
              </a:rPr>
              <a:t>Spectrum of disorders</a:t>
            </a:r>
          </a:p>
        </p:txBody>
      </p:sp>
    </p:spTree>
    <p:extLst>
      <p:ext uri="{BB962C8B-B14F-4D97-AF65-F5344CB8AC3E}">
        <p14:creationId xmlns:p14="http://schemas.microsoft.com/office/powerpoint/2010/main" val="138140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Title 1">
            <a:extLst>
              <a:ext uri="{FF2B5EF4-FFF2-40B4-BE49-F238E27FC236}">
                <a16:creationId xmlns:a16="http://schemas.microsoft.com/office/drawing/2014/main" id="{60FECE34-0005-4EE1-9665-B5690D3B6F43}"/>
              </a:ext>
            </a:extLst>
          </p:cNvPr>
          <p:cNvSpPr txBox="1">
            <a:spLocks/>
          </p:cNvSpPr>
          <p:nvPr/>
        </p:nvSpPr>
        <p:spPr>
          <a:xfrm>
            <a:off x="251520" y="980729"/>
            <a:ext cx="77724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600">
                <a:solidFill>
                  <a:srgbClr val="007BC3"/>
                </a:solidFill>
                <a:latin typeface="Arial" pitchFamily="34" charset="0"/>
                <a:cs typeface="Arial" pitchFamily="34" charset="0"/>
              </a:rPr>
              <a:t>Specialist Services</a:t>
            </a:r>
            <a:endParaRPr lang="en-GB" sz="3600" dirty="0">
              <a:solidFill>
                <a:srgbClr val="007BC3"/>
              </a:solidFill>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142FB7C3-5A23-4D34-92BB-3B6D702E7E25}"/>
              </a:ext>
            </a:extLst>
          </p:cNvPr>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CDC6094-F0FC-4AA7-8452-D84BC4002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10" name="Picture 9">
            <a:extLst>
              <a:ext uri="{FF2B5EF4-FFF2-40B4-BE49-F238E27FC236}">
                <a16:creationId xmlns:a16="http://schemas.microsoft.com/office/drawing/2014/main" id="{72192BE3-6094-46C5-8A76-B5AFCDAEA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052736"/>
            <a:ext cx="3648157" cy="5472650"/>
          </a:xfrm>
          <a:prstGeom prst="rect">
            <a:avLst/>
          </a:prstGeom>
        </p:spPr>
      </p:pic>
      <p:sp>
        <p:nvSpPr>
          <p:cNvPr id="11" name="TextBox 10">
            <a:extLst>
              <a:ext uri="{FF2B5EF4-FFF2-40B4-BE49-F238E27FC236}">
                <a16:creationId xmlns:a16="http://schemas.microsoft.com/office/drawing/2014/main" id="{709E0B86-AE7D-4966-A4D7-142A6AFB6326}"/>
              </a:ext>
            </a:extLst>
          </p:cNvPr>
          <p:cNvSpPr txBox="1"/>
          <p:nvPr/>
        </p:nvSpPr>
        <p:spPr>
          <a:xfrm>
            <a:off x="395536" y="1844824"/>
            <a:ext cx="4680520" cy="3074624"/>
          </a:xfrm>
          <a:prstGeom prst="rect">
            <a:avLst/>
          </a:prstGeom>
          <a:noFill/>
        </p:spPr>
        <p:txBody>
          <a:bodyPr wrap="square" rtlCol="0">
            <a:spAutoFit/>
          </a:bodyPr>
          <a:lstStyle/>
          <a:p>
            <a:pPr>
              <a:lnSpc>
                <a:spcPct val="200000"/>
              </a:lnSpc>
            </a:pPr>
            <a:r>
              <a:rPr lang="en-GB" sz="2000" dirty="0">
                <a:latin typeface="Arial" panose="020B0604020202020204" pitchFamily="34" charset="0"/>
                <a:cs typeface="Arial" panose="020B0604020202020204" pitchFamily="34" charset="0"/>
              </a:rPr>
              <a:t>Maternal Medicine</a:t>
            </a:r>
          </a:p>
          <a:p>
            <a:pPr>
              <a:lnSpc>
                <a:spcPct val="200000"/>
              </a:lnSpc>
            </a:pPr>
            <a:r>
              <a:rPr lang="en-GB" sz="2000" dirty="0" err="1">
                <a:latin typeface="Arial" panose="020B0604020202020204" pitchFamily="34" charset="0"/>
                <a:cs typeface="Arial" panose="020B0604020202020204" pitchFamily="34" charset="0"/>
              </a:rPr>
              <a:t>Fetal</a:t>
            </a:r>
            <a:r>
              <a:rPr lang="en-GB" sz="2000" dirty="0">
                <a:latin typeface="Arial" panose="020B0604020202020204" pitchFamily="34" charset="0"/>
                <a:cs typeface="Arial" panose="020B0604020202020204" pitchFamily="34" charset="0"/>
              </a:rPr>
              <a:t> Medicine</a:t>
            </a:r>
          </a:p>
          <a:p>
            <a:pPr>
              <a:lnSpc>
                <a:spcPct val="200000"/>
              </a:lnSpc>
            </a:pPr>
            <a:r>
              <a:rPr lang="en-GB" sz="2000" dirty="0">
                <a:latin typeface="Arial" panose="020B0604020202020204" pitchFamily="34" charset="0"/>
                <a:cs typeface="Arial" panose="020B0604020202020204" pitchFamily="34" charset="0"/>
              </a:rPr>
              <a:t>Perinatal Mental Health Services</a:t>
            </a:r>
          </a:p>
          <a:p>
            <a:pPr>
              <a:lnSpc>
                <a:spcPct val="200000"/>
              </a:lnSpc>
            </a:pPr>
            <a:r>
              <a:rPr lang="en-GB" sz="2000" dirty="0">
                <a:latin typeface="Arial" panose="020B0604020202020204" pitchFamily="34" charset="0"/>
                <a:cs typeface="Arial" panose="020B0604020202020204" pitchFamily="34" charset="0"/>
              </a:rPr>
              <a:t>Prematurity Services</a:t>
            </a:r>
          </a:p>
          <a:p>
            <a:pPr>
              <a:lnSpc>
                <a:spcPct val="200000"/>
              </a:lnSpc>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25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300" y="1037373"/>
            <a:ext cx="7344816" cy="720080"/>
          </a:xfrm>
        </p:spPr>
        <p:txBody>
          <a:bodyPr>
            <a:normAutofit/>
          </a:bodyPr>
          <a:lstStyle/>
          <a:p>
            <a:pPr algn="l"/>
            <a:r>
              <a:rPr lang="en-GB" sz="3600" b="1" dirty="0">
                <a:solidFill>
                  <a:srgbClr val="0070C0"/>
                </a:solidFill>
                <a:latin typeface="Arial" panose="020B0604020202020204" pitchFamily="34" charset="0"/>
                <a:cs typeface="Arial" panose="020B0604020202020204" pitchFamily="34" charset="0"/>
              </a:rPr>
              <a:t>Adverse outcomes</a:t>
            </a:r>
            <a:endParaRPr lang="en-GB" sz="2800" b="1"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grpSp>
        <p:nvGrpSpPr>
          <p:cNvPr id="19" name="Group">
            <a:extLst>
              <a:ext uri="{FF2B5EF4-FFF2-40B4-BE49-F238E27FC236}">
                <a16:creationId xmlns:a16="http://schemas.microsoft.com/office/drawing/2014/main" id="{19248E9B-DD51-4EA1-8723-03803AEA3A9B}"/>
              </a:ext>
            </a:extLst>
          </p:cNvPr>
          <p:cNvGrpSpPr/>
          <p:nvPr/>
        </p:nvGrpSpPr>
        <p:grpSpPr>
          <a:xfrm>
            <a:off x="449942" y="2184989"/>
            <a:ext cx="8229602" cy="2488022"/>
            <a:chOff x="0" y="0"/>
            <a:chExt cx="8229602" cy="2488020"/>
          </a:xfrm>
        </p:grpSpPr>
        <p:grpSp>
          <p:nvGrpSpPr>
            <p:cNvPr id="20" name="Group">
              <a:extLst>
                <a:ext uri="{FF2B5EF4-FFF2-40B4-BE49-F238E27FC236}">
                  <a16:creationId xmlns:a16="http://schemas.microsoft.com/office/drawing/2014/main" id="{2413AB39-4119-4298-8399-F869C8AAC8B5}"/>
                </a:ext>
              </a:extLst>
            </p:cNvPr>
            <p:cNvGrpSpPr/>
            <p:nvPr/>
          </p:nvGrpSpPr>
          <p:grpSpPr>
            <a:xfrm>
              <a:off x="0" y="0"/>
              <a:ext cx="1913862" cy="1148318"/>
              <a:chOff x="0" y="0"/>
              <a:chExt cx="1913861" cy="1148317"/>
            </a:xfrm>
          </p:grpSpPr>
          <p:sp>
            <p:nvSpPr>
              <p:cNvPr id="39" name="Rounded Rectangle">
                <a:extLst>
                  <a:ext uri="{FF2B5EF4-FFF2-40B4-BE49-F238E27FC236}">
                    <a16:creationId xmlns:a16="http://schemas.microsoft.com/office/drawing/2014/main" id="{F7BBB17D-1266-4BAE-8506-BCD67CF39904}"/>
                  </a:ext>
                </a:extLst>
              </p:cNvPr>
              <p:cNvSpPr/>
              <p:nvPr/>
            </p:nvSpPr>
            <p:spPr>
              <a:xfrm>
                <a:off x="0" y="0"/>
                <a:ext cx="1913861" cy="1148317"/>
              </a:xfrm>
              <a:prstGeom prst="roundRect">
                <a:avLst>
                  <a:gd name="adj" fmla="val 10000"/>
                </a:avLst>
              </a:prstGeom>
              <a:solidFill>
                <a:srgbClr val="3A5E8A"/>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40" name="Suicide">
                <a:extLst>
                  <a:ext uri="{FF2B5EF4-FFF2-40B4-BE49-F238E27FC236}">
                    <a16:creationId xmlns:a16="http://schemas.microsoft.com/office/drawing/2014/main" id="{189D4371-5794-47A2-B41F-F56D4A35A762}"/>
                  </a:ext>
                </a:extLst>
              </p:cNvPr>
              <p:cNvSpPr txBox="1"/>
              <p:nvPr/>
            </p:nvSpPr>
            <p:spPr>
              <a:xfrm>
                <a:off x="33652" y="389494"/>
                <a:ext cx="1846557" cy="36932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solidFill>
                      <a:schemeClr val="bg1"/>
                    </a:solidFill>
                  </a:rPr>
                  <a:t>Suicide</a:t>
                </a:r>
              </a:p>
            </p:txBody>
          </p:sp>
        </p:grpSp>
        <p:grpSp>
          <p:nvGrpSpPr>
            <p:cNvPr id="21" name="Group">
              <a:extLst>
                <a:ext uri="{FF2B5EF4-FFF2-40B4-BE49-F238E27FC236}">
                  <a16:creationId xmlns:a16="http://schemas.microsoft.com/office/drawing/2014/main" id="{8AD2CFE9-A072-4A25-815E-1AB69C0A7888}"/>
                </a:ext>
              </a:extLst>
            </p:cNvPr>
            <p:cNvGrpSpPr/>
            <p:nvPr/>
          </p:nvGrpSpPr>
          <p:grpSpPr>
            <a:xfrm>
              <a:off x="2105246" y="0"/>
              <a:ext cx="1913863" cy="1148318"/>
              <a:chOff x="0" y="0"/>
              <a:chExt cx="1913861" cy="1148317"/>
            </a:xfrm>
          </p:grpSpPr>
          <p:sp>
            <p:nvSpPr>
              <p:cNvPr id="37" name="Rounded Rectangle">
                <a:extLst>
                  <a:ext uri="{FF2B5EF4-FFF2-40B4-BE49-F238E27FC236}">
                    <a16:creationId xmlns:a16="http://schemas.microsoft.com/office/drawing/2014/main" id="{E88D4D38-C2CA-4093-88E2-C624672368A0}"/>
                  </a:ext>
                </a:extLst>
              </p:cNvPr>
              <p:cNvSpPr/>
              <p:nvPr/>
            </p:nvSpPr>
            <p:spPr>
              <a:xfrm>
                <a:off x="0" y="0"/>
                <a:ext cx="1913861" cy="1148317"/>
              </a:xfrm>
              <a:prstGeom prst="roundRect">
                <a:avLst>
                  <a:gd name="adj" fmla="val 10000"/>
                </a:avLst>
              </a:prstGeom>
              <a:solidFill>
                <a:srgbClr val="B9C6DE"/>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38" name="Fetal &amp; infant death">
                <a:extLst>
                  <a:ext uri="{FF2B5EF4-FFF2-40B4-BE49-F238E27FC236}">
                    <a16:creationId xmlns:a16="http://schemas.microsoft.com/office/drawing/2014/main" id="{A2ED91D0-26EB-414D-92E7-DB7B175D6F3E}"/>
                  </a:ext>
                </a:extLst>
              </p:cNvPr>
              <p:cNvSpPr txBox="1"/>
              <p:nvPr/>
            </p:nvSpPr>
            <p:spPr>
              <a:xfrm>
                <a:off x="33652" y="250995"/>
                <a:ext cx="1846557" cy="646328"/>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t>Fetal &amp; infant death</a:t>
                </a:r>
              </a:p>
            </p:txBody>
          </p:sp>
        </p:grpSp>
        <p:grpSp>
          <p:nvGrpSpPr>
            <p:cNvPr id="22" name="Group">
              <a:extLst>
                <a:ext uri="{FF2B5EF4-FFF2-40B4-BE49-F238E27FC236}">
                  <a16:creationId xmlns:a16="http://schemas.microsoft.com/office/drawing/2014/main" id="{D3C938E0-DEE4-42FD-81BF-66B4E3DBFCF8}"/>
                </a:ext>
              </a:extLst>
            </p:cNvPr>
            <p:cNvGrpSpPr/>
            <p:nvPr/>
          </p:nvGrpSpPr>
          <p:grpSpPr>
            <a:xfrm>
              <a:off x="4210493" y="0"/>
              <a:ext cx="1913862" cy="1148318"/>
              <a:chOff x="0" y="0"/>
              <a:chExt cx="1913861" cy="1148317"/>
            </a:xfrm>
          </p:grpSpPr>
          <p:sp>
            <p:nvSpPr>
              <p:cNvPr id="35" name="Rounded Rectangle">
                <a:extLst>
                  <a:ext uri="{FF2B5EF4-FFF2-40B4-BE49-F238E27FC236}">
                    <a16:creationId xmlns:a16="http://schemas.microsoft.com/office/drawing/2014/main" id="{774BDEB2-C30B-47EB-A0D0-5650A69D5113}"/>
                  </a:ext>
                </a:extLst>
              </p:cNvPr>
              <p:cNvSpPr/>
              <p:nvPr/>
            </p:nvSpPr>
            <p:spPr>
              <a:xfrm>
                <a:off x="0" y="0"/>
                <a:ext cx="1913861" cy="1148317"/>
              </a:xfrm>
              <a:prstGeom prst="roundRect">
                <a:avLst>
                  <a:gd name="adj" fmla="val 10000"/>
                </a:avLst>
              </a:prstGeom>
              <a:solidFill>
                <a:srgbClr val="3A5E8A"/>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36" name="Obstetric complications">
                <a:extLst>
                  <a:ext uri="{FF2B5EF4-FFF2-40B4-BE49-F238E27FC236}">
                    <a16:creationId xmlns:a16="http://schemas.microsoft.com/office/drawing/2014/main" id="{71402AEC-1F24-42F4-9793-1F0BEF82382D}"/>
                  </a:ext>
                </a:extLst>
              </p:cNvPr>
              <p:cNvSpPr txBox="1"/>
              <p:nvPr/>
            </p:nvSpPr>
            <p:spPr>
              <a:xfrm>
                <a:off x="33652" y="250995"/>
                <a:ext cx="1846557" cy="646328"/>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solidFill>
                      <a:schemeClr val="bg1"/>
                    </a:solidFill>
                  </a:rPr>
                  <a:t>Obstetric complications</a:t>
                </a:r>
              </a:p>
            </p:txBody>
          </p:sp>
        </p:grpSp>
        <p:grpSp>
          <p:nvGrpSpPr>
            <p:cNvPr id="23" name="Group">
              <a:extLst>
                <a:ext uri="{FF2B5EF4-FFF2-40B4-BE49-F238E27FC236}">
                  <a16:creationId xmlns:a16="http://schemas.microsoft.com/office/drawing/2014/main" id="{5D19B5B4-6650-45C8-AFD9-E7FFE624D8E7}"/>
                </a:ext>
              </a:extLst>
            </p:cNvPr>
            <p:cNvGrpSpPr/>
            <p:nvPr/>
          </p:nvGrpSpPr>
          <p:grpSpPr>
            <a:xfrm>
              <a:off x="6315740" y="0"/>
              <a:ext cx="1913862" cy="1148318"/>
              <a:chOff x="0" y="0"/>
              <a:chExt cx="1913861" cy="1148317"/>
            </a:xfrm>
          </p:grpSpPr>
          <p:sp>
            <p:nvSpPr>
              <p:cNvPr id="33" name="Rounded Rectangle">
                <a:extLst>
                  <a:ext uri="{FF2B5EF4-FFF2-40B4-BE49-F238E27FC236}">
                    <a16:creationId xmlns:a16="http://schemas.microsoft.com/office/drawing/2014/main" id="{F6757DFC-CA9A-41D5-A170-EB7832458F57}"/>
                  </a:ext>
                </a:extLst>
              </p:cNvPr>
              <p:cNvSpPr/>
              <p:nvPr/>
            </p:nvSpPr>
            <p:spPr>
              <a:xfrm>
                <a:off x="0" y="0"/>
                <a:ext cx="1913861" cy="1148317"/>
              </a:xfrm>
              <a:prstGeom prst="roundRect">
                <a:avLst>
                  <a:gd name="adj" fmla="val 10000"/>
                </a:avLst>
              </a:prstGeom>
              <a:solidFill>
                <a:srgbClr val="B9C6DE"/>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34" name="Attachment &amp; bonding problems">
                <a:extLst>
                  <a:ext uri="{FF2B5EF4-FFF2-40B4-BE49-F238E27FC236}">
                    <a16:creationId xmlns:a16="http://schemas.microsoft.com/office/drawing/2014/main" id="{A25653F6-430B-4563-B127-8487B684C9A5}"/>
                  </a:ext>
                </a:extLst>
              </p:cNvPr>
              <p:cNvSpPr txBox="1"/>
              <p:nvPr/>
            </p:nvSpPr>
            <p:spPr>
              <a:xfrm>
                <a:off x="33652" y="250995"/>
                <a:ext cx="1846557" cy="646328"/>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t>Attachment &amp; bonding problems</a:t>
                </a:r>
              </a:p>
            </p:txBody>
          </p:sp>
        </p:grpSp>
        <p:grpSp>
          <p:nvGrpSpPr>
            <p:cNvPr id="24" name="Group">
              <a:extLst>
                <a:ext uri="{FF2B5EF4-FFF2-40B4-BE49-F238E27FC236}">
                  <a16:creationId xmlns:a16="http://schemas.microsoft.com/office/drawing/2014/main" id="{DBE73C15-37BB-4680-A6F2-531B54892EF7}"/>
                </a:ext>
              </a:extLst>
            </p:cNvPr>
            <p:cNvGrpSpPr/>
            <p:nvPr/>
          </p:nvGrpSpPr>
          <p:grpSpPr>
            <a:xfrm>
              <a:off x="6315740" y="1339702"/>
              <a:ext cx="1913862" cy="1148318"/>
              <a:chOff x="0" y="0"/>
              <a:chExt cx="1913861" cy="1148317"/>
            </a:xfrm>
          </p:grpSpPr>
          <p:sp>
            <p:nvSpPr>
              <p:cNvPr id="31" name="Rounded Rectangle">
                <a:extLst>
                  <a:ext uri="{FF2B5EF4-FFF2-40B4-BE49-F238E27FC236}">
                    <a16:creationId xmlns:a16="http://schemas.microsoft.com/office/drawing/2014/main" id="{386202A9-AB25-4657-B720-5ABAEBA7F24B}"/>
                  </a:ext>
                </a:extLst>
              </p:cNvPr>
              <p:cNvSpPr/>
              <p:nvPr/>
            </p:nvSpPr>
            <p:spPr>
              <a:xfrm>
                <a:off x="0" y="0"/>
                <a:ext cx="1913861" cy="1148317"/>
              </a:xfrm>
              <a:prstGeom prst="roundRect">
                <a:avLst>
                  <a:gd name="adj" fmla="val 10000"/>
                </a:avLst>
              </a:prstGeom>
              <a:solidFill>
                <a:srgbClr val="3A5E8A"/>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32" name="Emotional &amp; behavioural problems">
                <a:extLst>
                  <a:ext uri="{FF2B5EF4-FFF2-40B4-BE49-F238E27FC236}">
                    <a16:creationId xmlns:a16="http://schemas.microsoft.com/office/drawing/2014/main" id="{9E8A0D39-FAF8-4C29-A003-EEAD21DDF1AA}"/>
                  </a:ext>
                </a:extLst>
              </p:cNvPr>
              <p:cNvSpPr txBox="1"/>
              <p:nvPr/>
            </p:nvSpPr>
            <p:spPr>
              <a:xfrm>
                <a:off x="33652" y="112496"/>
                <a:ext cx="1846557" cy="923326"/>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solidFill>
                      <a:schemeClr val="bg1"/>
                    </a:solidFill>
                  </a:rPr>
                  <a:t>Emotional &amp; </a:t>
                </a:r>
                <a:r>
                  <a:rPr b="1" dirty="0" err="1">
                    <a:solidFill>
                      <a:schemeClr val="bg1"/>
                    </a:solidFill>
                  </a:rPr>
                  <a:t>behavioural</a:t>
                </a:r>
                <a:r>
                  <a:rPr b="1" dirty="0">
                    <a:solidFill>
                      <a:schemeClr val="bg1"/>
                    </a:solidFill>
                  </a:rPr>
                  <a:t> problems</a:t>
                </a:r>
              </a:p>
            </p:txBody>
          </p:sp>
        </p:grpSp>
        <p:grpSp>
          <p:nvGrpSpPr>
            <p:cNvPr id="25" name="Group">
              <a:extLst>
                <a:ext uri="{FF2B5EF4-FFF2-40B4-BE49-F238E27FC236}">
                  <a16:creationId xmlns:a16="http://schemas.microsoft.com/office/drawing/2014/main" id="{B4D8B304-212A-4135-BEEC-D7E7C4145B9F}"/>
                </a:ext>
              </a:extLst>
            </p:cNvPr>
            <p:cNvGrpSpPr/>
            <p:nvPr/>
          </p:nvGrpSpPr>
          <p:grpSpPr>
            <a:xfrm>
              <a:off x="4210493" y="1339702"/>
              <a:ext cx="1913862" cy="1148318"/>
              <a:chOff x="0" y="0"/>
              <a:chExt cx="1913861" cy="1148317"/>
            </a:xfrm>
          </p:grpSpPr>
          <p:sp>
            <p:nvSpPr>
              <p:cNvPr id="29" name="Rounded Rectangle">
                <a:extLst>
                  <a:ext uri="{FF2B5EF4-FFF2-40B4-BE49-F238E27FC236}">
                    <a16:creationId xmlns:a16="http://schemas.microsoft.com/office/drawing/2014/main" id="{AF7FA0B1-5DE4-4F5B-875F-A4B734D0874F}"/>
                  </a:ext>
                </a:extLst>
              </p:cNvPr>
              <p:cNvSpPr/>
              <p:nvPr/>
            </p:nvSpPr>
            <p:spPr>
              <a:xfrm>
                <a:off x="0" y="0"/>
                <a:ext cx="1913861" cy="1148317"/>
              </a:xfrm>
              <a:prstGeom prst="roundRect">
                <a:avLst>
                  <a:gd name="adj" fmla="val 10000"/>
                </a:avLst>
              </a:prstGeom>
              <a:solidFill>
                <a:srgbClr val="B9C6DE"/>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30" name="Developmental /cognitive delay">
                <a:extLst>
                  <a:ext uri="{FF2B5EF4-FFF2-40B4-BE49-F238E27FC236}">
                    <a16:creationId xmlns:a16="http://schemas.microsoft.com/office/drawing/2014/main" id="{06FE330D-4942-4143-BAE6-4DBFEC371A10}"/>
                  </a:ext>
                </a:extLst>
              </p:cNvPr>
              <p:cNvSpPr txBox="1"/>
              <p:nvPr/>
            </p:nvSpPr>
            <p:spPr>
              <a:xfrm>
                <a:off x="0" y="250995"/>
                <a:ext cx="1846557" cy="646328"/>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t>Developmental /</a:t>
                </a:r>
                <a:r>
                  <a:rPr lang="en-GB" b="1" dirty="0"/>
                  <a:t> </a:t>
                </a:r>
                <a:r>
                  <a:rPr b="1" dirty="0"/>
                  <a:t>cognitive delay</a:t>
                </a:r>
              </a:p>
            </p:txBody>
          </p:sp>
        </p:grpSp>
        <p:grpSp>
          <p:nvGrpSpPr>
            <p:cNvPr id="26" name="Group">
              <a:extLst>
                <a:ext uri="{FF2B5EF4-FFF2-40B4-BE49-F238E27FC236}">
                  <a16:creationId xmlns:a16="http://schemas.microsoft.com/office/drawing/2014/main" id="{F04947F4-0F9F-44D2-A19F-A7A341CAF6D7}"/>
                </a:ext>
              </a:extLst>
            </p:cNvPr>
            <p:cNvGrpSpPr/>
            <p:nvPr/>
          </p:nvGrpSpPr>
          <p:grpSpPr>
            <a:xfrm>
              <a:off x="2105246" y="1339702"/>
              <a:ext cx="1913863" cy="1148318"/>
              <a:chOff x="0" y="0"/>
              <a:chExt cx="1913861" cy="1148317"/>
            </a:xfrm>
          </p:grpSpPr>
          <p:sp>
            <p:nvSpPr>
              <p:cNvPr id="27" name="Rounded Rectangle">
                <a:extLst>
                  <a:ext uri="{FF2B5EF4-FFF2-40B4-BE49-F238E27FC236}">
                    <a16:creationId xmlns:a16="http://schemas.microsoft.com/office/drawing/2014/main" id="{8568BA28-8B0D-4AF0-AABD-6E5017E15410}"/>
                  </a:ext>
                </a:extLst>
              </p:cNvPr>
              <p:cNvSpPr/>
              <p:nvPr/>
            </p:nvSpPr>
            <p:spPr>
              <a:xfrm>
                <a:off x="0" y="0"/>
                <a:ext cx="1913861" cy="1148317"/>
              </a:xfrm>
              <a:prstGeom prst="roundRect">
                <a:avLst>
                  <a:gd name="adj" fmla="val 10000"/>
                </a:avLst>
              </a:prstGeom>
              <a:solidFill>
                <a:srgbClr val="3A5E8A"/>
              </a:solidFill>
              <a:ln w="25400" cap="flat">
                <a:solidFill>
                  <a:srgbClr val="FFFFFF"/>
                </a:solidFill>
                <a:prstDash val="solid"/>
                <a:bevel/>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808">
                    <a:solidFill>
                      <a:srgbClr val="FFFFFF"/>
                    </a:solidFill>
                  </a:defRPr>
                </a:pPr>
                <a:endParaRPr/>
              </a:p>
            </p:txBody>
          </p:sp>
          <p:sp>
            <p:nvSpPr>
              <p:cNvPr id="28" name="Accidents, neglect, abuse">
                <a:extLst>
                  <a:ext uri="{FF2B5EF4-FFF2-40B4-BE49-F238E27FC236}">
                    <a16:creationId xmlns:a16="http://schemas.microsoft.com/office/drawing/2014/main" id="{8B7BE70F-60F6-415D-8ED5-96C1343CB444}"/>
                  </a:ext>
                </a:extLst>
              </p:cNvPr>
              <p:cNvSpPr txBox="1"/>
              <p:nvPr/>
            </p:nvSpPr>
            <p:spPr>
              <a:xfrm>
                <a:off x="33652" y="250995"/>
                <a:ext cx="1846557" cy="646328"/>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solidFill>
                      <a:schemeClr val="bg1"/>
                    </a:solidFill>
                  </a:rPr>
                  <a:t>Accidents, neglect, abuse</a:t>
                </a:r>
              </a:p>
            </p:txBody>
          </p:sp>
        </p:grpSp>
      </p:grpSp>
    </p:spTree>
    <p:extLst>
      <p:ext uri="{BB962C8B-B14F-4D97-AF65-F5344CB8AC3E}">
        <p14:creationId xmlns:p14="http://schemas.microsoft.com/office/powerpoint/2010/main" val="157465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Psychiatric disorder is a leading cause of maternal mortality…">
            <a:extLst>
              <a:ext uri="{FF2B5EF4-FFF2-40B4-BE49-F238E27FC236}">
                <a16:creationId xmlns:a16="http://schemas.microsoft.com/office/drawing/2014/main" id="{50DCBE7E-16FF-4A03-9721-92CBD995DA8D}"/>
              </a:ext>
            </a:extLst>
          </p:cNvPr>
          <p:cNvSpPr txBox="1">
            <a:spLocks noGrp="1"/>
          </p:cNvSpPr>
          <p:nvPr/>
        </p:nvSpPr>
        <p:spPr>
          <a:xfrm>
            <a:off x="261257" y="2133600"/>
            <a:ext cx="8503659" cy="4361534"/>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a:lstStyle>
          <a:p>
            <a:pPr marL="276279" indent="-276279" defTabSz="859536">
              <a:spcBef>
                <a:spcPts val="500"/>
              </a:spcBef>
              <a:defRPr sz="2632"/>
            </a:pPr>
            <a:r>
              <a:rPr sz="2256" dirty="0">
                <a:latin typeface="Arial" panose="020B0604020202020204" pitchFamily="34" charset="0"/>
                <a:cs typeface="Arial" panose="020B0604020202020204" pitchFamily="34" charset="0"/>
              </a:rPr>
              <a:t>Psychiatric disorder is a leading cause of maternal mortality</a:t>
            </a:r>
          </a:p>
          <a:p>
            <a:pPr marL="276279" indent="-276279" defTabSz="859536">
              <a:spcBef>
                <a:spcPts val="500"/>
              </a:spcBef>
              <a:defRPr sz="2632"/>
            </a:pPr>
            <a:r>
              <a:rPr sz="2256" dirty="0">
                <a:latin typeface="Arial" panose="020B0604020202020204" pitchFamily="34" charset="0"/>
                <a:cs typeface="Arial" panose="020B0604020202020204" pitchFamily="34" charset="0"/>
              </a:rPr>
              <a:t>At least 60% had SMI </a:t>
            </a:r>
          </a:p>
          <a:p>
            <a:pPr marL="276279" indent="-276279" defTabSz="859536">
              <a:spcBef>
                <a:spcPts val="500"/>
              </a:spcBef>
              <a:defRPr sz="2632"/>
            </a:pPr>
            <a:r>
              <a:rPr sz="2256" dirty="0">
                <a:latin typeface="Arial" panose="020B0604020202020204" pitchFamily="34" charset="0"/>
                <a:cs typeface="Arial" panose="020B0604020202020204" pitchFamily="34" charset="0"/>
              </a:rPr>
              <a:t>50% first onset and 50% recurrence of </a:t>
            </a:r>
            <a:r>
              <a:rPr sz="2256" dirty="0" err="1">
                <a:latin typeface="Arial" panose="020B0604020202020204" pitchFamily="34" charset="0"/>
                <a:cs typeface="Arial" panose="020B0604020202020204" pitchFamily="34" charset="0"/>
              </a:rPr>
              <a:t>Sz</a:t>
            </a:r>
            <a:r>
              <a:rPr sz="2256" dirty="0">
                <a:latin typeface="Arial" panose="020B0604020202020204" pitchFamily="34" charset="0"/>
                <a:cs typeface="Arial" panose="020B0604020202020204" pitchFamily="34" charset="0"/>
              </a:rPr>
              <a:t>/BPAD</a:t>
            </a:r>
          </a:p>
          <a:p>
            <a:pPr marL="276279" indent="-276279" defTabSz="859536">
              <a:spcBef>
                <a:spcPts val="500"/>
              </a:spcBef>
              <a:defRPr sz="2632"/>
            </a:pPr>
            <a:r>
              <a:rPr sz="2256" dirty="0">
                <a:latin typeface="Arial" panose="020B0604020202020204" pitchFamily="34" charset="0"/>
                <a:cs typeface="Arial" panose="020B0604020202020204" pitchFamily="34" charset="0"/>
              </a:rPr>
              <a:t>50% had INITIAL diagnosis of anxiety or PND</a:t>
            </a:r>
          </a:p>
          <a:p>
            <a:pPr marL="276279" indent="-276279" defTabSz="859536">
              <a:spcBef>
                <a:spcPts val="500"/>
              </a:spcBef>
              <a:defRPr sz="2632"/>
            </a:pPr>
            <a:r>
              <a:rPr sz="2256" dirty="0">
                <a:latin typeface="Arial" panose="020B0604020202020204" pitchFamily="34" charset="0"/>
                <a:cs typeface="Arial" panose="020B0604020202020204" pitchFamily="34" charset="0"/>
              </a:rPr>
              <a:t>Single best predictor of risk is previous psychiatric illness</a:t>
            </a:r>
          </a:p>
          <a:p>
            <a:pPr marL="276279" indent="-276279" defTabSz="859536">
              <a:spcBef>
                <a:spcPts val="500"/>
              </a:spcBef>
              <a:defRPr sz="2632"/>
            </a:pPr>
            <a:r>
              <a:rPr sz="2256" dirty="0">
                <a:latin typeface="Arial" panose="020B0604020202020204" pitchFamily="34" charset="0"/>
                <a:cs typeface="Arial" panose="020B0604020202020204" pitchFamily="34" charset="0"/>
              </a:rPr>
              <a:t>&lt;50% had risk identified at booking &amp; of those that did few had care plans in place</a:t>
            </a:r>
          </a:p>
          <a:p>
            <a:pPr marL="322325" indent="-322325" defTabSz="859536">
              <a:defRPr sz="2632"/>
            </a:pPr>
            <a:endParaRPr sz="2256" dirty="0">
              <a:latin typeface="Arial" panose="020B0604020202020204" pitchFamily="34" charset="0"/>
              <a:cs typeface="Arial" panose="020B0604020202020204" pitchFamily="34" charset="0"/>
            </a:endParaRPr>
          </a:p>
          <a:p>
            <a:pPr marL="0" indent="0" algn="ctr" defTabSz="859536">
              <a:spcBef>
                <a:spcPts val="500"/>
              </a:spcBef>
              <a:buSzTx/>
              <a:buNone/>
              <a:defRPr sz="2632"/>
            </a:pPr>
            <a:r>
              <a:rPr sz="2256" b="1" dirty="0">
                <a:solidFill>
                  <a:srgbClr val="C00000"/>
                </a:solidFill>
                <a:latin typeface="Arial" panose="020B0604020202020204" pitchFamily="34" charset="0"/>
                <a:cs typeface="Arial" panose="020B0604020202020204" pitchFamily="34" charset="0"/>
              </a:rPr>
              <a:t>Onset illness to death – median 9 DAYS</a:t>
            </a:r>
          </a:p>
        </p:txBody>
      </p:sp>
      <p:sp>
        <p:nvSpPr>
          <p:cNvPr id="8" name="Suicide">
            <a:extLst>
              <a:ext uri="{FF2B5EF4-FFF2-40B4-BE49-F238E27FC236}">
                <a16:creationId xmlns:a16="http://schemas.microsoft.com/office/drawing/2014/main" id="{6CE3BA14-5F17-46EA-9902-A2D5DDEC7634}"/>
              </a:ext>
            </a:extLst>
          </p:cNvPr>
          <p:cNvSpPr txBox="1">
            <a:spLocks noGrp="1"/>
          </p:cNvSpPr>
          <p:nvPr/>
        </p:nvSpPr>
        <p:spPr>
          <a:xfrm>
            <a:off x="453571" y="956202"/>
            <a:ext cx="8229601" cy="1143000"/>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r>
              <a:rPr b="1" dirty="0">
                <a:solidFill>
                  <a:srgbClr val="0070C0"/>
                </a:solidFill>
              </a:rPr>
              <a:t>Suicide</a:t>
            </a:r>
          </a:p>
        </p:txBody>
      </p:sp>
    </p:spTree>
    <p:extLst>
      <p:ext uri="{BB962C8B-B14F-4D97-AF65-F5344CB8AC3E}">
        <p14:creationId xmlns:p14="http://schemas.microsoft.com/office/powerpoint/2010/main" val="201076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344816" cy="720080"/>
          </a:xfrm>
        </p:spPr>
        <p:txBody>
          <a:bodyPr>
            <a:normAutofit/>
          </a:bodyPr>
          <a:lstStyle/>
          <a:p>
            <a:pPr algn="l"/>
            <a:r>
              <a:rPr lang="en-GB" sz="3200" b="1" dirty="0">
                <a:solidFill>
                  <a:srgbClr val="007BC3"/>
                </a:solidFill>
                <a:latin typeface="Arial" pitchFamily="34" charset="0"/>
                <a:cs typeface="Arial" pitchFamily="34" charset="0"/>
              </a:rPr>
              <a:t>Prescribing principles</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grpSp>
        <p:nvGrpSpPr>
          <p:cNvPr id="13" name="Group 12">
            <a:extLst>
              <a:ext uri="{FF2B5EF4-FFF2-40B4-BE49-F238E27FC236}">
                <a16:creationId xmlns:a16="http://schemas.microsoft.com/office/drawing/2014/main" id="{869025A1-7106-4CC3-B721-6219A17C7991}"/>
              </a:ext>
            </a:extLst>
          </p:cNvPr>
          <p:cNvGrpSpPr/>
          <p:nvPr/>
        </p:nvGrpSpPr>
        <p:grpSpPr>
          <a:xfrm>
            <a:off x="261257" y="1844825"/>
            <a:ext cx="4814799" cy="2304255"/>
            <a:chOff x="261257" y="1844825"/>
            <a:chExt cx="4814799" cy="2304255"/>
          </a:xfrm>
        </p:grpSpPr>
        <p:sp>
          <p:nvSpPr>
            <p:cNvPr id="3" name="TextBox 2">
              <a:extLst>
                <a:ext uri="{FF2B5EF4-FFF2-40B4-BE49-F238E27FC236}">
                  <a16:creationId xmlns:a16="http://schemas.microsoft.com/office/drawing/2014/main" id="{75482853-72EF-491B-86D1-236722C1B5B5}"/>
                </a:ext>
              </a:extLst>
            </p:cNvPr>
            <p:cNvSpPr txBox="1"/>
            <p:nvPr/>
          </p:nvSpPr>
          <p:spPr>
            <a:xfrm>
              <a:off x="395536" y="1988840"/>
              <a:ext cx="4608512" cy="1890261"/>
            </a:xfrm>
            <a:prstGeom prst="rect">
              <a:avLst/>
            </a:prstGeom>
            <a:noFill/>
          </p:spPr>
          <p:txBody>
            <a:bodyPr wrap="square" rtlCol="0">
              <a:spAutoFit/>
            </a:bodyPr>
            <a:lstStyle/>
            <a:p>
              <a:pPr marL="293914" indent="-293914">
                <a:spcBef>
                  <a:spcPts val="500"/>
                </a:spcBef>
              </a:pPr>
              <a:r>
                <a:rPr lang="en-GB" sz="1600" b="1" dirty="0">
                  <a:solidFill>
                    <a:srgbClr val="7030A0"/>
                  </a:solidFill>
                  <a:latin typeface="Arial" panose="020B0604020202020204" pitchFamily="34" charset="0"/>
                  <a:cs typeface="Arial" panose="020B0604020202020204" pitchFamily="34" charset="0"/>
                </a:rPr>
                <a:t>AVOID ABRUPT CESSATION OF MEDICATION</a:t>
              </a:r>
            </a:p>
            <a:p>
              <a:pPr marL="293914" indent="-293914">
                <a:spcBef>
                  <a:spcPts val="500"/>
                </a:spcBef>
              </a:pPr>
              <a:endParaRPr lang="en-GB" sz="1600" dirty="0">
                <a:latin typeface="Arial" panose="020B0604020202020204" pitchFamily="34" charset="0"/>
                <a:cs typeface="Arial" panose="020B0604020202020204" pitchFamily="34" charset="0"/>
              </a:endParaRPr>
            </a:p>
            <a:p>
              <a:pPr marL="293914" indent="-293914">
                <a:spcBef>
                  <a:spcPts val="500"/>
                </a:spcBef>
              </a:pPr>
              <a:r>
                <a:rPr lang="en-GB" sz="1600" dirty="0">
                  <a:latin typeface="Arial" panose="020B0604020202020204" pitchFamily="34" charset="0"/>
                  <a:cs typeface="Arial" panose="020B0604020202020204" pitchFamily="34" charset="0"/>
                </a:rPr>
                <a:t>Lowest dose</a:t>
              </a:r>
            </a:p>
            <a:p>
              <a:pPr marL="293914" indent="-293914">
                <a:spcBef>
                  <a:spcPts val="500"/>
                </a:spcBef>
              </a:pPr>
              <a:r>
                <a:rPr lang="en-GB" sz="1600" dirty="0">
                  <a:latin typeface="Arial" panose="020B0604020202020204" pitchFamily="34" charset="0"/>
                  <a:cs typeface="Arial" panose="020B0604020202020204" pitchFamily="34" charset="0"/>
                </a:rPr>
                <a:t>Avoid multiple drugs</a:t>
              </a:r>
            </a:p>
            <a:p>
              <a:pPr marL="293914" indent="-293914">
                <a:spcBef>
                  <a:spcPts val="500"/>
                </a:spcBef>
              </a:pPr>
              <a:r>
                <a:rPr lang="en-GB" sz="1600" dirty="0">
                  <a:latin typeface="Arial" panose="020B0604020202020204" pitchFamily="34" charset="0"/>
                  <a:cs typeface="Arial" panose="020B0604020202020204" pitchFamily="34" charset="0"/>
                </a:rPr>
                <a:t>Timing of exposure during pregnancy</a:t>
              </a:r>
            </a:p>
            <a:p>
              <a:pPr marL="293914" indent="-293914">
                <a:spcBef>
                  <a:spcPts val="500"/>
                </a:spcBef>
              </a:pPr>
              <a:r>
                <a:rPr lang="en-GB" sz="1600" dirty="0">
                  <a:latin typeface="Arial" panose="020B0604020202020204" pitchFamily="34" charset="0"/>
                  <a:cs typeface="Arial" panose="020B0604020202020204" pitchFamily="34" charset="0"/>
                </a:rPr>
                <a:t>Presence in breast milk </a:t>
              </a:r>
            </a:p>
          </p:txBody>
        </p:sp>
        <p:sp>
          <p:nvSpPr>
            <p:cNvPr id="7" name="Rectangle: Rounded Corners 6">
              <a:extLst>
                <a:ext uri="{FF2B5EF4-FFF2-40B4-BE49-F238E27FC236}">
                  <a16:creationId xmlns:a16="http://schemas.microsoft.com/office/drawing/2014/main" id="{ACF5972C-C285-4897-9091-DE03777E92A6}"/>
                </a:ext>
              </a:extLst>
            </p:cNvPr>
            <p:cNvSpPr/>
            <p:nvPr/>
          </p:nvSpPr>
          <p:spPr>
            <a:xfrm>
              <a:off x="261257" y="1844825"/>
              <a:ext cx="4814799" cy="230425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9C3EE289-3B2E-44A6-9471-92B56057D0D7}"/>
              </a:ext>
            </a:extLst>
          </p:cNvPr>
          <p:cNvGrpSpPr/>
          <p:nvPr/>
        </p:nvGrpSpPr>
        <p:grpSpPr>
          <a:xfrm>
            <a:off x="5292079" y="1988840"/>
            <a:ext cx="3590664" cy="4716554"/>
            <a:chOff x="5292079" y="1988840"/>
            <a:chExt cx="3590664" cy="4716554"/>
          </a:xfrm>
        </p:grpSpPr>
        <p:sp>
          <p:nvSpPr>
            <p:cNvPr id="4" name="TextBox 3">
              <a:extLst>
                <a:ext uri="{FF2B5EF4-FFF2-40B4-BE49-F238E27FC236}">
                  <a16:creationId xmlns:a16="http://schemas.microsoft.com/office/drawing/2014/main" id="{94BEF25E-9282-41E1-AAEF-68659BEB873A}"/>
                </a:ext>
              </a:extLst>
            </p:cNvPr>
            <p:cNvSpPr txBox="1"/>
            <p:nvPr/>
          </p:nvSpPr>
          <p:spPr>
            <a:xfrm>
              <a:off x="5292079" y="2222115"/>
              <a:ext cx="3576149" cy="4483279"/>
            </a:xfrm>
            <a:prstGeom prst="rect">
              <a:avLst/>
            </a:prstGeom>
            <a:noFill/>
          </p:spPr>
          <p:txBody>
            <a:bodyPr wrap="square" rtlCol="0">
              <a:spAutoFit/>
            </a:bodyPr>
            <a:lstStyle/>
            <a:p>
              <a:pPr marL="293914" indent="-293914">
                <a:lnSpc>
                  <a:spcPct val="150000"/>
                </a:lnSpc>
                <a:spcBef>
                  <a:spcPts val="500"/>
                </a:spcBef>
              </a:pPr>
              <a:r>
                <a:rPr lang="en-GB" sz="1600" b="1" dirty="0">
                  <a:latin typeface="Arial" panose="020B0604020202020204" pitchFamily="34" charset="0"/>
                  <a:cs typeface="Arial" panose="020B0604020202020204" pitchFamily="34" charset="0"/>
                </a:rPr>
                <a:t>Anti-depressants</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Continuity of treatment where needed</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Risks of swapping/stopping</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Most tolerated/lower risk:  Sertraline</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Alternatives: Tricyclic antidepressants</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Cautions: Venlafaxine (High BP) 	Paroxetine (malformations)</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Avoid: Sodium valproate</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Newer medications- less knowledge</a:t>
              </a:r>
            </a:p>
            <a:p>
              <a:pPr marL="293914" indent="-293914">
                <a:lnSpc>
                  <a:spcPct val="150000"/>
                </a:lnSpc>
                <a:spcBef>
                  <a:spcPts val="500"/>
                </a:spcBef>
              </a:pPr>
              <a:r>
                <a:rPr lang="en-GB" sz="1600" dirty="0">
                  <a:latin typeface="Arial" panose="020B0604020202020204" pitchFamily="34" charset="0"/>
                  <a:cs typeface="Arial" panose="020B0604020202020204" pitchFamily="34" charset="0"/>
                </a:rPr>
                <a:t>Seek advice if unsure</a:t>
              </a:r>
            </a:p>
            <a:p>
              <a:endParaRPr lang="en-GB" dirty="0"/>
            </a:p>
          </p:txBody>
        </p:sp>
        <p:sp>
          <p:nvSpPr>
            <p:cNvPr id="8" name="Rectangle: Rounded Corners 7">
              <a:extLst>
                <a:ext uri="{FF2B5EF4-FFF2-40B4-BE49-F238E27FC236}">
                  <a16:creationId xmlns:a16="http://schemas.microsoft.com/office/drawing/2014/main" id="{D4F93D95-4652-4925-AA9B-0689C1E9C388}"/>
                </a:ext>
              </a:extLst>
            </p:cNvPr>
            <p:cNvSpPr/>
            <p:nvPr/>
          </p:nvSpPr>
          <p:spPr>
            <a:xfrm>
              <a:off x="5292079" y="1988840"/>
              <a:ext cx="3590664" cy="47165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C60D3576-5492-481C-A6E6-C2B5211B7060}"/>
              </a:ext>
            </a:extLst>
          </p:cNvPr>
          <p:cNvGrpSpPr/>
          <p:nvPr/>
        </p:nvGrpSpPr>
        <p:grpSpPr>
          <a:xfrm>
            <a:off x="549094" y="4692044"/>
            <a:ext cx="4526962" cy="1296144"/>
            <a:chOff x="549094" y="4692044"/>
            <a:chExt cx="4526962" cy="1296144"/>
          </a:xfrm>
        </p:grpSpPr>
        <p:sp>
          <p:nvSpPr>
            <p:cNvPr id="9" name="TextBox 8">
              <a:extLst>
                <a:ext uri="{FF2B5EF4-FFF2-40B4-BE49-F238E27FC236}">
                  <a16:creationId xmlns:a16="http://schemas.microsoft.com/office/drawing/2014/main" id="{518817D2-B117-4455-8D01-C71944BDBD24}"/>
                </a:ext>
              </a:extLst>
            </p:cNvPr>
            <p:cNvSpPr txBox="1"/>
            <p:nvPr/>
          </p:nvSpPr>
          <p:spPr>
            <a:xfrm>
              <a:off x="611560" y="4826987"/>
              <a:ext cx="4464496" cy="101566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Web-based Resources</a:t>
              </a:r>
            </a:p>
            <a:p>
              <a:endParaRPr lang="en-GB" sz="2000" b="1" dirty="0">
                <a:latin typeface="Arial" panose="020B0604020202020204" pitchFamily="34" charset="0"/>
                <a:cs typeface="Arial" panose="020B0604020202020204" pitchFamily="34" charset="0"/>
              </a:endParaRPr>
            </a:p>
            <a:p>
              <a:r>
                <a:rPr lang="en-GB" sz="2000" b="1" dirty="0" err="1">
                  <a:latin typeface="Arial" panose="020B0604020202020204" pitchFamily="34" charset="0"/>
                  <a:cs typeface="Arial" panose="020B0604020202020204" pitchFamily="34" charset="0"/>
                </a:rPr>
                <a:t>Toxbase</a:t>
              </a:r>
              <a:r>
                <a:rPr lang="en-GB" sz="2000" b="1" dirty="0">
                  <a:latin typeface="Arial" panose="020B0604020202020204" pitchFamily="34" charset="0"/>
                  <a:cs typeface="Arial" panose="020B0604020202020204" pitchFamily="34" charset="0"/>
                </a:rPr>
                <a:t> | BUMPS  | </a:t>
              </a:r>
              <a:r>
                <a:rPr lang="en-GB" sz="2000" b="1" dirty="0" err="1">
                  <a:latin typeface="Arial" panose="020B0604020202020204" pitchFamily="34" charset="0"/>
                  <a:cs typeface="Arial" panose="020B0604020202020204" pitchFamily="34" charset="0"/>
                </a:rPr>
                <a:t>LactMed</a:t>
              </a:r>
              <a:endParaRPr lang="en-GB" sz="20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962B323-40A8-4CE8-B72A-3B6A1B8ED99C}"/>
                </a:ext>
              </a:extLst>
            </p:cNvPr>
            <p:cNvSpPr/>
            <p:nvPr/>
          </p:nvSpPr>
          <p:spPr>
            <a:xfrm>
              <a:off x="549094" y="4692044"/>
              <a:ext cx="3995936" cy="129614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934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344816" cy="720080"/>
          </a:xfrm>
        </p:spPr>
        <p:txBody>
          <a:bodyPr>
            <a:normAutofit/>
          </a:bodyPr>
          <a:lstStyle/>
          <a:p>
            <a:pPr algn="l"/>
            <a:r>
              <a:rPr lang="en-GB" sz="3200" b="1" dirty="0">
                <a:solidFill>
                  <a:srgbClr val="007BC3"/>
                </a:solidFill>
                <a:latin typeface="Arial" panose="020B0604020202020204" pitchFamily="34" charset="0"/>
                <a:cs typeface="Arial" pitchFamily="34" charset="0"/>
              </a:rPr>
              <a:t>Multi-agency working is central</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grpSp>
        <p:nvGrpSpPr>
          <p:cNvPr id="8" name="Group">
            <a:extLst>
              <a:ext uri="{FF2B5EF4-FFF2-40B4-BE49-F238E27FC236}">
                <a16:creationId xmlns:a16="http://schemas.microsoft.com/office/drawing/2014/main" id="{3E0D5688-33B2-4D5B-A3EB-1B8CD8833B49}"/>
              </a:ext>
            </a:extLst>
          </p:cNvPr>
          <p:cNvGrpSpPr/>
          <p:nvPr/>
        </p:nvGrpSpPr>
        <p:grpSpPr>
          <a:xfrm>
            <a:off x="107504" y="2122868"/>
            <a:ext cx="8947952" cy="4258445"/>
            <a:chOff x="-12344" y="-1"/>
            <a:chExt cx="8241945" cy="3810001"/>
          </a:xfrm>
        </p:grpSpPr>
        <p:grpSp>
          <p:nvGrpSpPr>
            <p:cNvPr id="9" name="Group">
              <a:extLst>
                <a:ext uri="{FF2B5EF4-FFF2-40B4-BE49-F238E27FC236}">
                  <a16:creationId xmlns:a16="http://schemas.microsoft.com/office/drawing/2014/main" id="{DC000966-FC12-477E-8C1D-988239ADE76C}"/>
                </a:ext>
              </a:extLst>
            </p:cNvPr>
            <p:cNvGrpSpPr/>
            <p:nvPr/>
          </p:nvGrpSpPr>
          <p:grpSpPr>
            <a:xfrm>
              <a:off x="-12344" y="-1"/>
              <a:ext cx="8241944" cy="1104901"/>
              <a:chOff x="-12344" y="0"/>
              <a:chExt cx="8241944" cy="1104900"/>
            </a:xfrm>
          </p:grpSpPr>
          <p:sp>
            <p:nvSpPr>
              <p:cNvPr id="35" name="Rectangle">
                <a:extLst>
                  <a:ext uri="{FF2B5EF4-FFF2-40B4-BE49-F238E27FC236}">
                    <a16:creationId xmlns:a16="http://schemas.microsoft.com/office/drawing/2014/main" id="{5E422FF8-9B15-40F8-BF66-369F09D321B1}"/>
                  </a:ext>
                </a:extLst>
              </p:cNvPr>
              <p:cNvSpPr/>
              <p:nvPr/>
            </p:nvSpPr>
            <p:spPr>
              <a:xfrm>
                <a:off x="0" y="0"/>
                <a:ext cx="8229600" cy="1104900"/>
              </a:xfrm>
              <a:prstGeom prst="rect">
                <a:avLst/>
              </a:prstGeom>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sz="1740">
                    <a:solidFill>
                      <a:srgbClr val="FFFFFF"/>
                    </a:solidFill>
                  </a:defRPr>
                </a:pPr>
                <a:endParaRPr>
                  <a:latin typeface="Arial" panose="020B0604020202020204" pitchFamily="34" charset="0"/>
                  <a:cs typeface="Arial" panose="020B0604020202020204" pitchFamily="34" charset="0"/>
                </a:endParaRPr>
              </a:p>
            </p:txBody>
          </p:sp>
          <p:sp>
            <p:nvSpPr>
              <p:cNvPr id="36" name="Mother &amp; family">
                <a:extLst>
                  <a:ext uri="{FF2B5EF4-FFF2-40B4-BE49-F238E27FC236}">
                    <a16:creationId xmlns:a16="http://schemas.microsoft.com/office/drawing/2014/main" id="{0FE59549-A56C-48E8-B526-351FD883A891}"/>
                  </a:ext>
                </a:extLst>
              </p:cNvPr>
              <p:cNvSpPr txBox="1"/>
              <p:nvPr/>
            </p:nvSpPr>
            <p:spPr>
              <a:xfrm>
                <a:off x="-12344" y="367785"/>
                <a:ext cx="8229600" cy="36932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b="1" dirty="0">
                    <a:latin typeface="Arial" panose="020B0604020202020204" pitchFamily="34" charset="0"/>
                    <a:cs typeface="Arial" panose="020B0604020202020204" pitchFamily="34" charset="0"/>
                  </a:rPr>
                  <a:t>Mother &amp; family</a:t>
                </a:r>
              </a:p>
            </p:txBody>
          </p:sp>
        </p:grpSp>
        <p:grpSp>
          <p:nvGrpSpPr>
            <p:cNvPr id="10" name="Group">
              <a:extLst>
                <a:ext uri="{FF2B5EF4-FFF2-40B4-BE49-F238E27FC236}">
                  <a16:creationId xmlns:a16="http://schemas.microsoft.com/office/drawing/2014/main" id="{71B192FE-B443-4CAB-87CC-53A9CD111B2A}"/>
                </a:ext>
              </a:extLst>
            </p:cNvPr>
            <p:cNvGrpSpPr/>
            <p:nvPr/>
          </p:nvGrpSpPr>
          <p:grpSpPr>
            <a:xfrm>
              <a:off x="-2" y="1129588"/>
              <a:ext cx="1007100" cy="2362201"/>
              <a:chOff x="-1" y="0"/>
              <a:chExt cx="1007099" cy="2362200"/>
            </a:xfrm>
          </p:grpSpPr>
          <p:sp>
            <p:nvSpPr>
              <p:cNvPr id="33" name="Rectangle">
                <a:extLst>
                  <a:ext uri="{FF2B5EF4-FFF2-40B4-BE49-F238E27FC236}">
                    <a16:creationId xmlns:a16="http://schemas.microsoft.com/office/drawing/2014/main" id="{5E562967-E697-4A36-AE08-C15313157671}"/>
                  </a:ext>
                </a:extLst>
              </p:cNvPr>
              <p:cNvSpPr/>
              <p:nvPr/>
            </p:nvSpPr>
            <p:spPr>
              <a:xfrm>
                <a:off x="-1" y="0"/>
                <a:ext cx="1007099" cy="2362200"/>
              </a:xfrm>
              <a:prstGeom prst="rect">
                <a:avLst/>
              </a:prstGeom>
              <a:gradFill flip="none" rotWithShape="1">
                <a:gsLst>
                  <a:gs pos="0">
                    <a:srgbClr val="5E437E"/>
                  </a:gs>
                  <a:gs pos="80000">
                    <a:srgbClr val="7B58A6"/>
                  </a:gs>
                  <a:gs pos="100000">
                    <a:srgbClr val="7B57A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34" name="Primary Care">
                <a:extLst>
                  <a:ext uri="{FF2B5EF4-FFF2-40B4-BE49-F238E27FC236}">
                    <a16:creationId xmlns:a16="http://schemas.microsoft.com/office/drawing/2014/main" id="{CEB4494D-7149-4D46-A28C-AD986A1B9E39}"/>
                  </a:ext>
                </a:extLst>
              </p:cNvPr>
              <p:cNvSpPr txBox="1"/>
              <p:nvPr/>
            </p:nvSpPr>
            <p:spPr>
              <a:xfrm>
                <a:off x="-1" y="921568"/>
                <a:ext cx="1007099" cy="519062"/>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Primary Care</a:t>
                </a:r>
              </a:p>
            </p:txBody>
          </p:sp>
        </p:grpSp>
        <p:grpSp>
          <p:nvGrpSpPr>
            <p:cNvPr id="11" name="Group">
              <a:extLst>
                <a:ext uri="{FF2B5EF4-FFF2-40B4-BE49-F238E27FC236}">
                  <a16:creationId xmlns:a16="http://schemas.microsoft.com/office/drawing/2014/main" id="{F95BF622-A764-483A-BE1F-09D45459A8C9}"/>
                </a:ext>
              </a:extLst>
            </p:cNvPr>
            <p:cNvGrpSpPr/>
            <p:nvPr/>
          </p:nvGrpSpPr>
          <p:grpSpPr>
            <a:xfrm>
              <a:off x="999842" y="1129588"/>
              <a:ext cx="1039042" cy="2362201"/>
              <a:chOff x="-31943" y="0"/>
              <a:chExt cx="1039041" cy="2362200"/>
            </a:xfrm>
          </p:grpSpPr>
          <p:sp>
            <p:nvSpPr>
              <p:cNvPr id="31" name="Rectangle">
                <a:extLst>
                  <a:ext uri="{FF2B5EF4-FFF2-40B4-BE49-F238E27FC236}">
                    <a16:creationId xmlns:a16="http://schemas.microsoft.com/office/drawing/2014/main" id="{C43A3DEE-1BAF-47BD-B219-1B1003C796A7}"/>
                  </a:ext>
                </a:extLst>
              </p:cNvPr>
              <p:cNvSpPr/>
              <p:nvPr/>
            </p:nvSpPr>
            <p:spPr>
              <a:xfrm>
                <a:off x="-1" y="0"/>
                <a:ext cx="1007099" cy="2362200"/>
              </a:xfrm>
              <a:prstGeom prst="rect">
                <a:avLst/>
              </a:prstGeom>
              <a:gradFill flip="none" rotWithShape="1">
                <a:gsLst>
                  <a:gs pos="0">
                    <a:srgbClr val="4B4165"/>
                  </a:gs>
                  <a:gs pos="80000">
                    <a:srgbClr val="625585"/>
                  </a:gs>
                  <a:gs pos="100000">
                    <a:srgbClr val="62558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200">
                    <a:solidFill>
                      <a:srgbClr val="FFFFFF"/>
                    </a:solidFill>
                  </a:defRPr>
                </a:pPr>
                <a:endParaRPr>
                  <a:latin typeface="Arial" panose="020B0604020202020204" pitchFamily="34" charset="0"/>
                  <a:cs typeface="Arial" panose="020B0604020202020204" pitchFamily="34" charset="0"/>
                </a:endParaRPr>
              </a:p>
            </p:txBody>
          </p:sp>
          <p:sp>
            <p:nvSpPr>
              <p:cNvPr id="32" name="IAPT">
                <a:extLst>
                  <a:ext uri="{FF2B5EF4-FFF2-40B4-BE49-F238E27FC236}">
                    <a16:creationId xmlns:a16="http://schemas.microsoft.com/office/drawing/2014/main" id="{70E9E57A-0DC6-497B-8B07-AF2E9990EA4D}"/>
                  </a:ext>
                </a:extLst>
              </p:cNvPr>
              <p:cNvSpPr txBox="1"/>
              <p:nvPr/>
            </p:nvSpPr>
            <p:spPr>
              <a:xfrm>
                <a:off x="-31943" y="673269"/>
                <a:ext cx="1007099" cy="70788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solidFill>
                      <a:srgbClr val="FFFFFF"/>
                    </a:solidFill>
                  </a:defRPr>
                </a:pPr>
                <a:endParaRPr sz="2000" dirty="0">
                  <a:latin typeface="Arial" panose="020B0604020202020204" pitchFamily="34" charset="0"/>
                  <a:cs typeface="Arial" panose="020B0604020202020204" pitchFamily="34" charset="0"/>
                </a:endParaRPr>
              </a:p>
              <a:p>
                <a:pPr algn="ctr">
                  <a:defRPr sz="1585">
                    <a:solidFill>
                      <a:srgbClr val="FFFFFF"/>
                    </a:solidFill>
                  </a:defRPr>
                </a:pPr>
                <a:r>
                  <a:rPr sz="2000" dirty="0">
                    <a:latin typeface="Arial" panose="020B0604020202020204" pitchFamily="34" charset="0"/>
                    <a:cs typeface="Arial" panose="020B0604020202020204" pitchFamily="34" charset="0"/>
                  </a:rPr>
                  <a:t>IAPT</a:t>
                </a:r>
              </a:p>
            </p:txBody>
          </p:sp>
        </p:grpSp>
        <p:grpSp>
          <p:nvGrpSpPr>
            <p:cNvPr id="12" name="Group">
              <a:extLst>
                <a:ext uri="{FF2B5EF4-FFF2-40B4-BE49-F238E27FC236}">
                  <a16:creationId xmlns:a16="http://schemas.microsoft.com/office/drawing/2014/main" id="{E340EEE0-A053-4FE9-A75D-485627535E0A}"/>
                </a:ext>
              </a:extLst>
            </p:cNvPr>
            <p:cNvGrpSpPr/>
            <p:nvPr/>
          </p:nvGrpSpPr>
          <p:grpSpPr>
            <a:xfrm>
              <a:off x="2056315" y="1129588"/>
              <a:ext cx="1026699" cy="2362201"/>
              <a:chOff x="-7257" y="0"/>
              <a:chExt cx="1026698" cy="2362200"/>
            </a:xfrm>
          </p:grpSpPr>
          <p:sp>
            <p:nvSpPr>
              <p:cNvPr id="29" name="Rectangle">
                <a:extLst>
                  <a:ext uri="{FF2B5EF4-FFF2-40B4-BE49-F238E27FC236}">
                    <a16:creationId xmlns:a16="http://schemas.microsoft.com/office/drawing/2014/main" id="{05E07234-D202-4257-9DE9-D6013EF94185}"/>
                  </a:ext>
                </a:extLst>
              </p:cNvPr>
              <p:cNvSpPr/>
              <p:nvPr/>
            </p:nvSpPr>
            <p:spPr>
              <a:xfrm>
                <a:off x="-7257" y="0"/>
                <a:ext cx="1007099" cy="2362200"/>
              </a:xfrm>
              <a:prstGeom prst="rect">
                <a:avLst/>
              </a:prstGeom>
              <a:gradFill flip="none" rotWithShape="1">
                <a:gsLst>
                  <a:gs pos="0">
                    <a:srgbClr val="413D66"/>
                  </a:gs>
                  <a:gs pos="80000">
                    <a:srgbClr val="555087"/>
                  </a:gs>
                  <a:gs pos="100000">
                    <a:srgbClr val="554F8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30" name="Health visiting">
                <a:extLst>
                  <a:ext uri="{FF2B5EF4-FFF2-40B4-BE49-F238E27FC236}">
                    <a16:creationId xmlns:a16="http://schemas.microsoft.com/office/drawing/2014/main" id="{88DBE43F-DCA9-42A0-83A2-8C8C137786C7}"/>
                  </a:ext>
                </a:extLst>
              </p:cNvPr>
              <p:cNvSpPr txBox="1"/>
              <p:nvPr/>
            </p:nvSpPr>
            <p:spPr>
              <a:xfrm>
                <a:off x="12342" y="921568"/>
                <a:ext cx="1007099" cy="519062"/>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Health visiting</a:t>
                </a:r>
              </a:p>
            </p:txBody>
          </p:sp>
        </p:grpSp>
        <p:grpSp>
          <p:nvGrpSpPr>
            <p:cNvPr id="13" name="Group">
              <a:extLst>
                <a:ext uri="{FF2B5EF4-FFF2-40B4-BE49-F238E27FC236}">
                  <a16:creationId xmlns:a16="http://schemas.microsoft.com/office/drawing/2014/main" id="{8F097A9E-0E28-4706-82F3-298A225C375E}"/>
                </a:ext>
              </a:extLst>
            </p:cNvPr>
            <p:cNvGrpSpPr/>
            <p:nvPr/>
          </p:nvGrpSpPr>
          <p:grpSpPr>
            <a:xfrm>
              <a:off x="3095357" y="1129588"/>
              <a:ext cx="1007100" cy="2362201"/>
              <a:chOff x="-1" y="0"/>
              <a:chExt cx="1007099" cy="2362200"/>
            </a:xfrm>
          </p:grpSpPr>
          <p:sp>
            <p:nvSpPr>
              <p:cNvPr id="27" name="Rectangle">
                <a:extLst>
                  <a:ext uri="{FF2B5EF4-FFF2-40B4-BE49-F238E27FC236}">
                    <a16:creationId xmlns:a16="http://schemas.microsoft.com/office/drawing/2014/main" id="{CF637DB3-66EC-4EC1-AB7A-417FA7186A5C}"/>
                  </a:ext>
                </a:extLst>
              </p:cNvPr>
              <p:cNvSpPr/>
              <p:nvPr/>
            </p:nvSpPr>
            <p:spPr>
              <a:xfrm>
                <a:off x="-1" y="0"/>
                <a:ext cx="1007099" cy="2362200"/>
              </a:xfrm>
              <a:prstGeom prst="rect">
                <a:avLst/>
              </a:prstGeom>
              <a:gradFill flip="none" rotWithShape="1">
                <a:gsLst>
                  <a:gs pos="0">
                    <a:srgbClr val="393D68"/>
                  </a:gs>
                  <a:gs pos="80000">
                    <a:srgbClr val="4B5088"/>
                  </a:gs>
                  <a:gs pos="100000">
                    <a:srgbClr val="4A4F8A"/>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28" name="Maternity care">
                <a:extLst>
                  <a:ext uri="{FF2B5EF4-FFF2-40B4-BE49-F238E27FC236}">
                    <a16:creationId xmlns:a16="http://schemas.microsoft.com/office/drawing/2014/main" id="{D391EEF2-2B27-43AA-9851-BCCFDEE562D3}"/>
                  </a:ext>
                </a:extLst>
              </p:cNvPr>
              <p:cNvSpPr txBox="1"/>
              <p:nvPr/>
            </p:nvSpPr>
            <p:spPr>
              <a:xfrm>
                <a:off x="-1" y="921568"/>
                <a:ext cx="1007099" cy="519062"/>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Maternity care</a:t>
                </a:r>
              </a:p>
            </p:txBody>
          </p:sp>
        </p:grpSp>
        <p:grpSp>
          <p:nvGrpSpPr>
            <p:cNvPr id="14" name="Group">
              <a:extLst>
                <a:ext uri="{FF2B5EF4-FFF2-40B4-BE49-F238E27FC236}">
                  <a16:creationId xmlns:a16="http://schemas.microsoft.com/office/drawing/2014/main" id="{D5B546B8-D8C4-4B42-931E-07A69D8AE5A3}"/>
                </a:ext>
              </a:extLst>
            </p:cNvPr>
            <p:cNvGrpSpPr/>
            <p:nvPr/>
          </p:nvGrpSpPr>
          <p:grpSpPr>
            <a:xfrm>
              <a:off x="4127143" y="1129588"/>
              <a:ext cx="1007100" cy="2362201"/>
              <a:chOff x="-1" y="0"/>
              <a:chExt cx="1007099" cy="2362200"/>
            </a:xfrm>
          </p:grpSpPr>
          <p:sp>
            <p:nvSpPr>
              <p:cNvPr id="25" name="Rectangle">
                <a:extLst>
                  <a:ext uri="{FF2B5EF4-FFF2-40B4-BE49-F238E27FC236}">
                    <a16:creationId xmlns:a16="http://schemas.microsoft.com/office/drawing/2014/main" id="{EDCCF52E-1A2F-41F6-B838-7A0D8879BD68}"/>
                  </a:ext>
                </a:extLst>
              </p:cNvPr>
              <p:cNvSpPr/>
              <p:nvPr/>
            </p:nvSpPr>
            <p:spPr>
              <a:xfrm>
                <a:off x="-1" y="0"/>
                <a:ext cx="1007099" cy="2362200"/>
              </a:xfrm>
              <a:prstGeom prst="rect">
                <a:avLst/>
              </a:prstGeom>
              <a:gradFill flip="none" rotWithShape="1">
                <a:gsLst>
                  <a:gs pos="0">
                    <a:srgbClr val="354269"/>
                  </a:gs>
                  <a:gs pos="80000">
                    <a:srgbClr val="46578A"/>
                  </a:gs>
                  <a:gs pos="100000">
                    <a:srgbClr val="45578C"/>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26" name="Mental Health Services">
                <a:extLst>
                  <a:ext uri="{FF2B5EF4-FFF2-40B4-BE49-F238E27FC236}">
                    <a16:creationId xmlns:a16="http://schemas.microsoft.com/office/drawing/2014/main" id="{A8143D62-C204-4C62-B863-9365AEAAD7F7}"/>
                  </a:ext>
                </a:extLst>
              </p:cNvPr>
              <p:cNvSpPr txBox="1"/>
              <p:nvPr/>
            </p:nvSpPr>
            <p:spPr>
              <a:xfrm>
                <a:off x="-1" y="812454"/>
                <a:ext cx="1007099" cy="73728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Mental Health Services</a:t>
                </a:r>
              </a:p>
            </p:txBody>
          </p:sp>
        </p:grpSp>
        <p:grpSp>
          <p:nvGrpSpPr>
            <p:cNvPr id="15" name="Group">
              <a:extLst>
                <a:ext uri="{FF2B5EF4-FFF2-40B4-BE49-F238E27FC236}">
                  <a16:creationId xmlns:a16="http://schemas.microsoft.com/office/drawing/2014/main" id="{1D2FC2B6-1950-4551-9E72-C6A5554E314E}"/>
                </a:ext>
              </a:extLst>
            </p:cNvPr>
            <p:cNvGrpSpPr/>
            <p:nvPr/>
          </p:nvGrpSpPr>
          <p:grpSpPr>
            <a:xfrm>
              <a:off x="5158929" y="1129588"/>
              <a:ext cx="1007100" cy="2362201"/>
              <a:chOff x="-1" y="0"/>
              <a:chExt cx="1007099" cy="2362200"/>
            </a:xfrm>
          </p:grpSpPr>
          <p:sp>
            <p:nvSpPr>
              <p:cNvPr id="23" name="Rectangle">
                <a:extLst>
                  <a:ext uri="{FF2B5EF4-FFF2-40B4-BE49-F238E27FC236}">
                    <a16:creationId xmlns:a16="http://schemas.microsoft.com/office/drawing/2014/main" id="{2F1A2DD8-F311-4DA2-A27B-CA5CD5133139}"/>
                  </a:ext>
                </a:extLst>
              </p:cNvPr>
              <p:cNvSpPr/>
              <p:nvPr/>
            </p:nvSpPr>
            <p:spPr>
              <a:xfrm>
                <a:off x="-1" y="0"/>
                <a:ext cx="1007099" cy="2362200"/>
              </a:xfrm>
              <a:prstGeom prst="rect">
                <a:avLst/>
              </a:prstGeom>
              <a:gradFill flip="none" rotWithShape="1">
                <a:gsLst>
                  <a:gs pos="0">
                    <a:srgbClr val="314A6A"/>
                  </a:gs>
                  <a:gs pos="80000">
                    <a:srgbClr val="40618B"/>
                  </a:gs>
                  <a:gs pos="100000">
                    <a:srgbClr val="3F618D"/>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24" name="Mother &amp; Baby Unit">
                <a:extLst>
                  <a:ext uri="{FF2B5EF4-FFF2-40B4-BE49-F238E27FC236}">
                    <a16:creationId xmlns:a16="http://schemas.microsoft.com/office/drawing/2014/main" id="{379F89A5-F1D3-4B97-8D0C-8EA8B5305B4F}"/>
                  </a:ext>
                </a:extLst>
              </p:cNvPr>
              <p:cNvSpPr txBox="1"/>
              <p:nvPr/>
            </p:nvSpPr>
            <p:spPr>
              <a:xfrm>
                <a:off x="-1" y="921569"/>
                <a:ext cx="1007099" cy="519062"/>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Mother &amp; Baby Unit</a:t>
                </a:r>
              </a:p>
            </p:txBody>
          </p:sp>
        </p:grpSp>
        <p:grpSp>
          <p:nvGrpSpPr>
            <p:cNvPr id="16" name="Group">
              <a:extLst>
                <a:ext uri="{FF2B5EF4-FFF2-40B4-BE49-F238E27FC236}">
                  <a16:creationId xmlns:a16="http://schemas.microsoft.com/office/drawing/2014/main" id="{5D6C425C-E25A-453E-8FFC-09DC3FAA2039}"/>
                </a:ext>
              </a:extLst>
            </p:cNvPr>
            <p:cNvGrpSpPr/>
            <p:nvPr/>
          </p:nvGrpSpPr>
          <p:grpSpPr>
            <a:xfrm>
              <a:off x="6190715" y="1129588"/>
              <a:ext cx="1007100" cy="2362201"/>
              <a:chOff x="-1" y="0"/>
              <a:chExt cx="1007099" cy="2362200"/>
            </a:xfrm>
          </p:grpSpPr>
          <p:sp>
            <p:nvSpPr>
              <p:cNvPr id="21" name="Rectangle">
                <a:extLst>
                  <a:ext uri="{FF2B5EF4-FFF2-40B4-BE49-F238E27FC236}">
                    <a16:creationId xmlns:a16="http://schemas.microsoft.com/office/drawing/2014/main" id="{B751E827-F5CF-4CAB-B806-82D13C40F42A}"/>
                  </a:ext>
                </a:extLst>
              </p:cNvPr>
              <p:cNvSpPr/>
              <p:nvPr/>
            </p:nvSpPr>
            <p:spPr>
              <a:xfrm>
                <a:off x="-1" y="0"/>
                <a:ext cx="1007099" cy="2362200"/>
              </a:xfrm>
              <a:prstGeom prst="rect">
                <a:avLst/>
              </a:prstGeom>
              <a:gradFill flip="none" rotWithShape="1">
                <a:gsLst>
                  <a:gs pos="0">
                    <a:srgbClr val="2D536B"/>
                  </a:gs>
                  <a:gs pos="80000">
                    <a:srgbClr val="3B6D8D"/>
                  </a:gs>
                  <a:gs pos="100000">
                    <a:srgbClr val="396E8F"/>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22" name="Voluntary Sector">
                <a:extLst>
                  <a:ext uri="{FF2B5EF4-FFF2-40B4-BE49-F238E27FC236}">
                    <a16:creationId xmlns:a16="http://schemas.microsoft.com/office/drawing/2014/main" id="{08667465-ADB0-4C52-A9CE-9DC820E99883}"/>
                  </a:ext>
                </a:extLst>
              </p:cNvPr>
              <p:cNvSpPr txBox="1"/>
              <p:nvPr/>
            </p:nvSpPr>
            <p:spPr>
              <a:xfrm>
                <a:off x="-1" y="921569"/>
                <a:ext cx="1007099" cy="519062"/>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Voluntary Sector</a:t>
                </a:r>
              </a:p>
            </p:txBody>
          </p:sp>
        </p:grpSp>
        <p:grpSp>
          <p:nvGrpSpPr>
            <p:cNvPr id="17" name="Group">
              <a:extLst>
                <a:ext uri="{FF2B5EF4-FFF2-40B4-BE49-F238E27FC236}">
                  <a16:creationId xmlns:a16="http://schemas.microsoft.com/office/drawing/2014/main" id="{F6E64F5F-B2E6-4534-A994-2F619437E356}"/>
                </a:ext>
              </a:extLst>
            </p:cNvPr>
            <p:cNvGrpSpPr/>
            <p:nvPr/>
          </p:nvGrpSpPr>
          <p:grpSpPr>
            <a:xfrm>
              <a:off x="7222501" y="1129588"/>
              <a:ext cx="1007100" cy="2362201"/>
              <a:chOff x="-1" y="0"/>
              <a:chExt cx="1007099" cy="2362200"/>
            </a:xfrm>
          </p:grpSpPr>
          <p:sp>
            <p:nvSpPr>
              <p:cNvPr id="19" name="Rectangle">
                <a:extLst>
                  <a:ext uri="{FF2B5EF4-FFF2-40B4-BE49-F238E27FC236}">
                    <a16:creationId xmlns:a16="http://schemas.microsoft.com/office/drawing/2014/main" id="{78B3A3DB-59CA-45C0-8073-161F6996CD10}"/>
                  </a:ext>
                </a:extLst>
              </p:cNvPr>
              <p:cNvSpPr/>
              <p:nvPr/>
            </p:nvSpPr>
            <p:spPr>
              <a:xfrm>
                <a:off x="-1" y="0"/>
                <a:ext cx="1007099" cy="2362200"/>
              </a:xfrm>
              <a:prstGeom prst="rect">
                <a:avLst/>
              </a:prstGeom>
              <a:gradFill flip="none" rotWithShape="1">
                <a:gsLst>
                  <a:gs pos="0">
                    <a:srgbClr val="2A869F"/>
                  </a:gs>
                  <a:gs pos="80000">
                    <a:srgbClr val="37B1D1"/>
                  </a:gs>
                  <a:gs pos="100000">
                    <a:srgbClr val="34B3D5"/>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2000">
                    <a:solidFill>
                      <a:srgbClr val="FFFFFF"/>
                    </a:solidFill>
                  </a:defRPr>
                </a:pPr>
                <a:endParaRPr>
                  <a:latin typeface="Arial" panose="020B0604020202020204" pitchFamily="34" charset="0"/>
                  <a:cs typeface="Arial" panose="020B0604020202020204" pitchFamily="34" charset="0"/>
                </a:endParaRPr>
              </a:p>
            </p:txBody>
          </p:sp>
          <p:sp>
            <p:nvSpPr>
              <p:cNvPr id="20" name="Social care">
                <a:extLst>
                  <a:ext uri="{FF2B5EF4-FFF2-40B4-BE49-F238E27FC236}">
                    <a16:creationId xmlns:a16="http://schemas.microsoft.com/office/drawing/2014/main" id="{792332D1-9319-4FAF-851D-A80EA4DD7EB2}"/>
                  </a:ext>
                </a:extLst>
              </p:cNvPr>
              <p:cNvSpPr txBox="1"/>
              <p:nvPr/>
            </p:nvSpPr>
            <p:spPr>
              <a:xfrm>
                <a:off x="-1" y="1030682"/>
                <a:ext cx="1007099" cy="300835"/>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sz="1585"/>
                </a:pPr>
                <a:r>
                  <a:rPr dirty="0">
                    <a:solidFill>
                      <a:schemeClr val="bg1"/>
                    </a:solidFill>
                    <a:latin typeface="Arial" panose="020B0604020202020204" pitchFamily="34" charset="0"/>
                    <a:cs typeface="Arial" panose="020B0604020202020204" pitchFamily="34" charset="0"/>
                  </a:rPr>
                  <a:t>Social care </a:t>
                </a:r>
              </a:p>
            </p:txBody>
          </p:sp>
        </p:grpSp>
        <p:sp>
          <p:nvSpPr>
            <p:cNvPr id="18" name="Rectangle">
              <a:extLst>
                <a:ext uri="{FF2B5EF4-FFF2-40B4-BE49-F238E27FC236}">
                  <a16:creationId xmlns:a16="http://schemas.microsoft.com/office/drawing/2014/main" id="{15D7F9D7-3E96-41C7-83C2-8F4EE2550A4A}"/>
                </a:ext>
              </a:extLst>
            </p:cNvPr>
            <p:cNvSpPr/>
            <p:nvPr/>
          </p:nvSpPr>
          <p:spPr>
            <a:xfrm>
              <a:off x="0" y="3516477"/>
              <a:ext cx="8229600" cy="293523"/>
            </a:xfrm>
            <a:prstGeom prst="rect">
              <a:avLst/>
            </a:prstGeom>
            <a:gradFill flip="none" rotWithShape="1">
              <a:gsLst>
                <a:gs pos="0">
                  <a:srgbClr val="769537"/>
                </a:gs>
                <a:gs pos="80000">
                  <a:srgbClr val="9BC348"/>
                </a:gs>
                <a:gs pos="100000">
                  <a:srgbClr val="9CC64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727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41351"/>
            <a:ext cx="7344816" cy="720080"/>
          </a:xfrm>
        </p:spPr>
        <p:txBody>
          <a:bodyPr>
            <a:normAutofit/>
          </a:bodyPr>
          <a:lstStyle/>
          <a:p>
            <a:pPr algn="l"/>
            <a:r>
              <a:rPr lang="en-GB" sz="3200" b="1" dirty="0">
                <a:solidFill>
                  <a:srgbClr val="007BC3"/>
                </a:solidFill>
                <a:latin typeface="Arial" pitchFamily="34" charset="0"/>
                <a:cs typeface="Arial" pitchFamily="34" charset="0"/>
              </a:rPr>
              <a:t>Referring to Imperial PNMH services</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Specialist Services at St Mary’s &amp; QCCH…">
            <a:extLst>
              <a:ext uri="{FF2B5EF4-FFF2-40B4-BE49-F238E27FC236}">
                <a16:creationId xmlns:a16="http://schemas.microsoft.com/office/drawing/2014/main" id="{5A3698CF-9F9C-431B-9F33-ED844F48E7A6}"/>
              </a:ext>
            </a:extLst>
          </p:cNvPr>
          <p:cNvSpPr txBox="1">
            <a:spLocks noGrp="1"/>
          </p:cNvSpPr>
          <p:nvPr/>
        </p:nvSpPr>
        <p:spPr>
          <a:xfrm>
            <a:off x="261256" y="1700809"/>
            <a:ext cx="8606971" cy="5040554"/>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9" rIns="45719">
            <a:normAutofit fontScale="70000" lnSpcReduction="20000"/>
          </a:bodyPr>
          <a:lst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a:lstStyle>
          <a:p>
            <a:pPr marL="0" indent="0">
              <a:spcBef>
                <a:spcPts val="500"/>
              </a:spcBef>
              <a:buSzTx/>
              <a:buNone/>
            </a:pPr>
            <a:r>
              <a:rPr sz="2900" b="1" dirty="0">
                <a:latin typeface="Arial" panose="020B0604020202020204" pitchFamily="34" charset="0"/>
                <a:cs typeface="Arial" panose="020B0604020202020204" pitchFamily="34" charset="0"/>
              </a:rPr>
              <a:t>Specialist Services at St Mary’s &amp; QCCH</a:t>
            </a:r>
            <a:endParaRPr lang="en-GB" sz="2900" b="1" dirty="0">
              <a:latin typeface="Arial" panose="020B0604020202020204" pitchFamily="34" charset="0"/>
              <a:cs typeface="Arial" panose="020B0604020202020204" pitchFamily="34" charset="0"/>
            </a:endParaRPr>
          </a:p>
          <a:p>
            <a:pPr marL="0" indent="0">
              <a:spcBef>
                <a:spcPts val="500"/>
              </a:spcBef>
              <a:buSzTx/>
              <a:buNone/>
            </a:pPr>
            <a:endParaRPr lang="en-GB" sz="2400" dirty="0">
              <a:latin typeface="Arial" panose="020B0604020202020204" pitchFamily="34" charset="0"/>
              <a:cs typeface="Arial" panose="020B0604020202020204" pitchFamily="34" charset="0"/>
            </a:endParaRPr>
          </a:p>
          <a:p>
            <a:pPr marL="0" indent="0">
              <a:spcBef>
                <a:spcPts val="500"/>
              </a:spcBef>
              <a:buSzTx/>
              <a:buNone/>
            </a:pPr>
            <a:r>
              <a:rPr lang="en-GB" sz="2400" b="1" dirty="0">
                <a:solidFill>
                  <a:srgbClr val="7030A0"/>
                </a:solidFill>
                <a:latin typeface="Arial" panose="020B0604020202020204" pitchFamily="34" charset="0"/>
                <a:cs typeface="Arial" panose="020B0604020202020204" pitchFamily="34" charset="0"/>
              </a:rPr>
              <a:t>Perinatal psychiatrists</a:t>
            </a:r>
            <a:endParaRPr sz="2400" b="1" dirty="0">
              <a:solidFill>
                <a:srgbClr val="7030A0"/>
              </a:solidFill>
              <a:latin typeface="Arial" panose="020B0604020202020204" pitchFamily="34" charset="0"/>
              <a:cs typeface="Arial" panose="020B0604020202020204" pitchFamily="34" charset="0"/>
            </a:endParaRPr>
          </a:p>
          <a:p>
            <a:pPr marL="0" indent="0">
              <a:spcBef>
                <a:spcPts val="500"/>
              </a:spcBef>
              <a:buNone/>
            </a:pPr>
            <a:r>
              <a:rPr sz="2400" dirty="0">
                <a:solidFill>
                  <a:srgbClr val="7030A0"/>
                </a:solidFill>
                <a:latin typeface="Arial" panose="020B0604020202020204" pitchFamily="34" charset="0"/>
                <a:cs typeface="Arial" panose="020B0604020202020204" pitchFamily="34" charset="0"/>
              </a:rPr>
              <a:t>Dr Maddalena Miele</a:t>
            </a:r>
            <a:r>
              <a:rPr lang="en-GB" sz="2400" dirty="0">
                <a:solidFill>
                  <a:srgbClr val="7030A0"/>
                </a:solidFill>
                <a:latin typeface="Arial" panose="020B0604020202020204" pitchFamily="34" charset="0"/>
                <a:cs typeface="Arial" panose="020B0604020202020204" pitchFamily="34" charset="0"/>
              </a:rPr>
              <a:t> (SMH) </a:t>
            </a:r>
            <a:r>
              <a:rPr sz="2400" dirty="0">
                <a:solidFill>
                  <a:srgbClr val="7030A0"/>
                </a:solidFill>
                <a:latin typeface="Arial" panose="020B0604020202020204" pitchFamily="34" charset="0"/>
                <a:cs typeface="Arial" panose="020B0604020202020204" pitchFamily="34" charset="0"/>
              </a:rPr>
              <a:t> – 0207 312 1582</a:t>
            </a:r>
          </a:p>
          <a:p>
            <a:pPr marL="0" indent="0">
              <a:spcBef>
                <a:spcPts val="500"/>
              </a:spcBef>
              <a:buNone/>
            </a:pPr>
            <a:r>
              <a:rPr sz="2400" dirty="0">
                <a:solidFill>
                  <a:srgbClr val="7030A0"/>
                </a:solidFill>
                <a:latin typeface="Arial" panose="020B0604020202020204" pitchFamily="34" charset="0"/>
                <a:cs typeface="Arial" panose="020B0604020202020204" pitchFamily="34" charset="0"/>
              </a:rPr>
              <a:t>Dr Sarah Taha – 0208 383 3033</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C00000"/>
                </a:solidFill>
                <a:latin typeface="Arial" panose="020B0604020202020204" pitchFamily="34" charset="0"/>
                <a:cs typeface="Arial" panose="020B0604020202020204" pitchFamily="34" charset="0"/>
              </a:rPr>
              <a:t>Obstetricians </a:t>
            </a:r>
          </a:p>
          <a:p>
            <a:pPr marL="0" indent="0">
              <a:buNone/>
            </a:pPr>
            <a:r>
              <a:rPr lang="en-GB" sz="2400" dirty="0">
                <a:solidFill>
                  <a:srgbClr val="C00000"/>
                </a:solidFill>
                <a:latin typeface="Arial" panose="020B0604020202020204" pitchFamily="34" charset="0"/>
                <a:cs typeface="Arial" panose="020B0604020202020204" pitchFamily="34" charset="0"/>
              </a:rPr>
              <a:t>Miss Karen </a:t>
            </a:r>
            <a:r>
              <a:rPr lang="en-GB" sz="2400" dirty="0" err="1">
                <a:solidFill>
                  <a:srgbClr val="C00000"/>
                </a:solidFill>
                <a:latin typeface="Arial" panose="020B0604020202020204" pitchFamily="34" charset="0"/>
                <a:cs typeface="Arial" panose="020B0604020202020204" pitchFamily="34" charset="0"/>
              </a:rPr>
              <a:t>Joash</a:t>
            </a:r>
            <a:r>
              <a:rPr lang="en-GB" sz="2400" dirty="0">
                <a:solidFill>
                  <a:srgbClr val="C00000"/>
                </a:solidFill>
                <a:latin typeface="Arial" panose="020B0604020202020204" pitchFamily="34" charset="0"/>
                <a:cs typeface="Arial" panose="020B0604020202020204" pitchFamily="34" charset="0"/>
              </a:rPr>
              <a:t> (QCCH)</a:t>
            </a:r>
          </a:p>
          <a:p>
            <a:pPr marL="0" indent="0">
              <a:buNone/>
            </a:pPr>
            <a:r>
              <a:rPr lang="en-GB" sz="2400" dirty="0">
                <a:solidFill>
                  <a:srgbClr val="C00000"/>
                </a:solidFill>
                <a:latin typeface="Arial" panose="020B0604020202020204" pitchFamily="34" charset="0"/>
                <a:cs typeface="Arial" panose="020B0604020202020204" pitchFamily="34" charset="0"/>
              </a:rPr>
              <a:t>Miss </a:t>
            </a:r>
            <a:r>
              <a:rPr lang="en-GB" sz="2400" dirty="0" err="1">
                <a:solidFill>
                  <a:srgbClr val="C00000"/>
                </a:solidFill>
                <a:latin typeface="Arial" panose="020B0604020202020204" pitchFamily="34" charset="0"/>
                <a:cs typeface="Arial" panose="020B0604020202020204" pitchFamily="34" charset="0"/>
              </a:rPr>
              <a:t>Shankari</a:t>
            </a:r>
            <a:r>
              <a:rPr lang="en-GB" sz="2400" dirty="0">
                <a:solidFill>
                  <a:srgbClr val="C00000"/>
                </a:solidFill>
                <a:latin typeface="Arial" panose="020B0604020202020204" pitchFamily="34" charset="0"/>
                <a:cs typeface="Arial" panose="020B0604020202020204" pitchFamily="34" charset="0"/>
              </a:rPr>
              <a:t> </a:t>
            </a:r>
            <a:r>
              <a:rPr lang="en-GB" sz="2400" dirty="0" err="1">
                <a:solidFill>
                  <a:srgbClr val="C00000"/>
                </a:solidFill>
                <a:latin typeface="Arial" panose="020B0604020202020204" pitchFamily="34" charset="0"/>
                <a:cs typeface="Arial" panose="020B0604020202020204" pitchFamily="34" charset="0"/>
              </a:rPr>
              <a:t>Arulkumaran</a:t>
            </a:r>
            <a:r>
              <a:rPr lang="en-GB" sz="2400" dirty="0">
                <a:solidFill>
                  <a:srgbClr val="C00000"/>
                </a:solidFill>
                <a:latin typeface="Arial" panose="020B0604020202020204" pitchFamily="34" charset="0"/>
                <a:cs typeface="Arial" panose="020B0604020202020204" pitchFamily="34" charset="0"/>
              </a:rPr>
              <a:t> (SMH)</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002060"/>
                </a:solidFill>
                <a:latin typeface="Arial" panose="020B0604020202020204" pitchFamily="34" charset="0"/>
                <a:cs typeface="Arial" panose="020B0604020202020204" pitchFamily="34" charset="0"/>
              </a:rPr>
              <a:t>Specialist Midwife</a:t>
            </a:r>
          </a:p>
          <a:p>
            <a:pPr marL="0" indent="0">
              <a:buNone/>
            </a:pPr>
            <a:r>
              <a:rPr lang="en-GB" sz="2400" dirty="0">
                <a:solidFill>
                  <a:srgbClr val="002060"/>
                </a:solidFill>
                <a:latin typeface="Arial" panose="020B0604020202020204" pitchFamily="34" charset="0"/>
                <a:cs typeface="Arial" panose="020B0604020202020204" pitchFamily="34" charset="0"/>
              </a:rPr>
              <a:t>Dionne Levy</a:t>
            </a:r>
          </a:p>
          <a:p>
            <a:pPr marL="0" indent="0">
              <a:buNone/>
            </a:pPr>
            <a:endParaRPr sz="2400" dirty="0">
              <a:latin typeface="Arial" panose="020B0604020202020204" pitchFamily="34" charset="0"/>
              <a:cs typeface="Arial" panose="020B0604020202020204" pitchFamily="34" charset="0"/>
            </a:endParaRPr>
          </a:p>
          <a:p>
            <a:pPr marL="0" indent="0">
              <a:spcBef>
                <a:spcPts val="500"/>
              </a:spcBef>
              <a:buSzTx/>
              <a:buNone/>
            </a:pPr>
            <a:r>
              <a:rPr sz="2400" b="1" dirty="0">
                <a:solidFill>
                  <a:schemeClr val="tx1"/>
                </a:solidFill>
                <a:latin typeface="Arial" panose="020B0604020202020204" pitchFamily="34" charset="0"/>
                <a:cs typeface="Arial" panose="020B0604020202020204" pitchFamily="34" charset="0"/>
              </a:rPr>
              <a:t>Who to refer?</a:t>
            </a:r>
          </a:p>
          <a:p>
            <a:pPr marL="293914" indent="-293914">
              <a:spcBef>
                <a:spcPts val="500"/>
              </a:spcBef>
            </a:pPr>
            <a:r>
              <a:rPr sz="2400" dirty="0">
                <a:solidFill>
                  <a:schemeClr val="tx1"/>
                </a:solidFill>
                <a:latin typeface="Arial" panose="020B0604020202020204" pitchFamily="34" charset="0"/>
                <a:cs typeface="Arial" panose="020B0604020202020204" pitchFamily="34" charset="0"/>
              </a:rPr>
              <a:t>Any woman with SMI</a:t>
            </a:r>
            <a:endParaRPr lang="en-GB" sz="2400" dirty="0">
              <a:solidFill>
                <a:schemeClr val="tx1"/>
              </a:solidFill>
              <a:latin typeface="Arial" panose="020B0604020202020204" pitchFamily="34" charset="0"/>
              <a:cs typeface="Arial" panose="020B0604020202020204" pitchFamily="34" charset="0"/>
            </a:endParaRPr>
          </a:p>
          <a:p>
            <a:pPr marL="293914" indent="-293914">
              <a:spcBef>
                <a:spcPts val="500"/>
              </a:spcBef>
            </a:pPr>
            <a:r>
              <a:rPr lang="en-GB" sz="2400" dirty="0">
                <a:solidFill>
                  <a:schemeClr val="tx1"/>
                </a:solidFill>
                <a:latin typeface="Arial" panose="020B0604020202020204" pitchFamily="34" charset="0"/>
                <a:cs typeface="Arial" panose="020B0604020202020204" pitchFamily="34" charset="0"/>
              </a:rPr>
              <a:t>A</a:t>
            </a:r>
            <a:r>
              <a:rPr sz="2400" dirty="0" err="1">
                <a:solidFill>
                  <a:schemeClr val="tx1"/>
                </a:solidFill>
                <a:latin typeface="Arial" panose="020B0604020202020204" pitchFamily="34" charset="0"/>
                <a:cs typeface="Arial" panose="020B0604020202020204" pitchFamily="34" charset="0"/>
              </a:rPr>
              <a:t>ny</a:t>
            </a:r>
            <a:r>
              <a:rPr sz="2400" dirty="0">
                <a:solidFill>
                  <a:schemeClr val="tx1"/>
                </a:solidFill>
                <a:latin typeface="Arial" panose="020B0604020202020204" pitchFamily="34" charset="0"/>
                <a:cs typeface="Arial" panose="020B0604020202020204" pitchFamily="34" charset="0"/>
              </a:rPr>
              <a:t> woman that has not responded to interventions in primary care</a:t>
            </a:r>
          </a:p>
          <a:p>
            <a:pPr marL="293914" indent="-293914">
              <a:spcBef>
                <a:spcPts val="500"/>
              </a:spcBef>
            </a:pPr>
            <a:r>
              <a:rPr sz="2400" dirty="0">
                <a:solidFill>
                  <a:schemeClr val="tx1"/>
                </a:solidFill>
                <a:latin typeface="Arial" panose="020B0604020202020204" pitchFamily="34" charset="0"/>
                <a:cs typeface="Arial" panose="020B0604020202020204" pitchFamily="34" charset="0"/>
              </a:rPr>
              <a:t>Please call for advice</a:t>
            </a:r>
          </a:p>
        </p:txBody>
      </p:sp>
    </p:spTree>
    <p:extLst>
      <p:ext uri="{BB962C8B-B14F-4D97-AF65-F5344CB8AC3E}">
        <p14:creationId xmlns:p14="http://schemas.microsoft.com/office/powerpoint/2010/main" val="418974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82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84" y="835544"/>
            <a:ext cx="4754848" cy="791935"/>
          </a:xfrm>
        </p:spPr>
        <p:txBody>
          <a:bodyPr>
            <a:normAutofit/>
          </a:bodyPr>
          <a:lstStyle/>
          <a:p>
            <a:pPr algn="l"/>
            <a:r>
              <a:rPr lang="en-GB" sz="3600" b="1" dirty="0">
                <a:solidFill>
                  <a:srgbClr val="007BC3"/>
                </a:solidFill>
                <a:latin typeface="Arial" pitchFamily="34" charset="0"/>
                <a:cs typeface="Arial" pitchFamily="34" charset="0"/>
              </a:rPr>
              <a:t>Prematurity Services</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21" name="Picture 20">
            <a:extLst>
              <a:ext uri="{FF2B5EF4-FFF2-40B4-BE49-F238E27FC236}">
                <a16:creationId xmlns:a16="http://schemas.microsoft.com/office/drawing/2014/main" id="{9566B3A0-F7A9-4176-B520-771D4E9F8381}"/>
              </a:ext>
            </a:extLst>
          </p:cNvPr>
          <p:cNvPicPr>
            <a:picLocks noChangeAspect="1"/>
          </p:cNvPicPr>
          <p:nvPr/>
        </p:nvPicPr>
        <p:blipFill>
          <a:blip r:embed="rId3"/>
          <a:stretch>
            <a:fillRect/>
          </a:stretch>
        </p:blipFill>
        <p:spPr>
          <a:xfrm>
            <a:off x="2365216" y="1599722"/>
            <a:ext cx="2768872" cy="1194996"/>
          </a:xfrm>
          <a:prstGeom prst="rect">
            <a:avLst/>
          </a:prstGeom>
        </p:spPr>
      </p:pic>
      <p:pic>
        <p:nvPicPr>
          <p:cNvPr id="22" name="Picture 21">
            <a:extLst>
              <a:ext uri="{FF2B5EF4-FFF2-40B4-BE49-F238E27FC236}">
                <a16:creationId xmlns:a16="http://schemas.microsoft.com/office/drawing/2014/main" id="{68BFF99B-2BA1-436F-BBB2-D5D89337FAA4}"/>
              </a:ext>
            </a:extLst>
          </p:cNvPr>
          <p:cNvPicPr>
            <a:picLocks noChangeAspect="1"/>
          </p:cNvPicPr>
          <p:nvPr/>
        </p:nvPicPr>
        <p:blipFill rotWithShape="1">
          <a:blip r:embed="rId4"/>
          <a:srcRect l="7629" t="15438" r="14476" b="31076"/>
          <a:stretch/>
        </p:blipFill>
        <p:spPr>
          <a:xfrm>
            <a:off x="8060835" y="1028842"/>
            <a:ext cx="528898" cy="509252"/>
          </a:xfrm>
          <a:prstGeom prst="rect">
            <a:avLst/>
          </a:prstGeom>
          <a:ln w="12700">
            <a:solidFill>
              <a:schemeClr val="tx1"/>
            </a:solidFill>
          </a:ln>
        </p:spPr>
      </p:pic>
      <p:pic>
        <p:nvPicPr>
          <p:cNvPr id="23" name="Picture 22" descr="Image result for ultrasound machine samsung">
            <a:extLst>
              <a:ext uri="{FF2B5EF4-FFF2-40B4-BE49-F238E27FC236}">
                <a16:creationId xmlns:a16="http://schemas.microsoft.com/office/drawing/2014/main" id="{A368DAB0-4A3A-4CA5-8616-721610EF14F3}"/>
              </a:ext>
            </a:extLst>
          </p:cNvPr>
          <p:cNvPicPr/>
          <p:nvPr/>
        </p:nvPicPr>
        <p:blipFill>
          <a:blip r:embed="rId5" cstate="print">
            <a:extLst>
              <a:ext uri="{28A0092B-C50C-407E-A947-70E740481C1C}">
                <a14:useLocalDpi xmlns:a14="http://schemas.microsoft.com/office/drawing/2010/main" val="0"/>
              </a:ext>
            </a:extLst>
          </a:blip>
          <a:srcRect l="30463" r="31033"/>
          <a:stretch>
            <a:fillRect/>
          </a:stretch>
        </p:blipFill>
        <p:spPr bwMode="auto">
          <a:xfrm>
            <a:off x="195899" y="3945194"/>
            <a:ext cx="1136315" cy="2500717"/>
          </a:xfrm>
          <a:prstGeom prst="rect">
            <a:avLst/>
          </a:prstGeom>
          <a:noFill/>
          <a:ln>
            <a:noFill/>
          </a:ln>
        </p:spPr>
      </p:pic>
      <p:pic>
        <p:nvPicPr>
          <p:cNvPr id="24" name="Picture 23">
            <a:extLst>
              <a:ext uri="{FF2B5EF4-FFF2-40B4-BE49-F238E27FC236}">
                <a16:creationId xmlns:a16="http://schemas.microsoft.com/office/drawing/2014/main" id="{282756A8-0135-455A-9906-2B35D11C13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3280" y="1031829"/>
            <a:ext cx="1380119" cy="1053669"/>
          </a:xfrm>
          <a:prstGeom prst="rect">
            <a:avLst/>
          </a:prstGeom>
          <a:ln w="12700">
            <a:solidFill>
              <a:schemeClr val="tx1"/>
            </a:solidFill>
          </a:ln>
        </p:spPr>
      </p:pic>
      <p:pic>
        <p:nvPicPr>
          <p:cNvPr id="25" name="Picture 24">
            <a:extLst>
              <a:ext uri="{FF2B5EF4-FFF2-40B4-BE49-F238E27FC236}">
                <a16:creationId xmlns:a16="http://schemas.microsoft.com/office/drawing/2014/main" id="{02A90871-DBB1-46BD-B42C-69F57B7934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308" t="18551" r="32295" b="53595"/>
          <a:stretch/>
        </p:blipFill>
        <p:spPr>
          <a:xfrm>
            <a:off x="8060835" y="1608430"/>
            <a:ext cx="520926" cy="517135"/>
          </a:xfrm>
          <a:prstGeom prst="rect">
            <a:avLst/>
          </a:prstGeom>
          <a:ln>
            <a:solidFill>
              <a:schemeClr val="tx1"/>
            </a:solidFill>
          </a:ln>
        </p:spPr>
      </p:pic>
      <p:grpSp>
        <p:nvGrpSpPr>
          <p:cNvPr id="43" name="Group 42">
            <a:extLst>
              <a:ext uri="{FF2B5EF4-FFF2-40B4-BE49-F238E27FC236}">
                <a16:creationId xmlns:a16="http://schemas.microsoft.com/office/drawing/2014/main" id="{661A1D01-BA31-40D2-B769-766FBA40577B}"/>
              </a:ext>
            </a:extLst>
          </p:cNvPr>
          <p:cNvGrpSpPr/>
          <p:nvPr/>
        </p:nvGrpSpPr>
        <p:grpSpPr>
          <a:xfrm>
            <a:off x="6285042" y="3637004"/>
            <a:ext cx="2787186" cy="2577347"/>
            <a:chOff x="6225461" y="2883211"/>
            <a:chExt cx="2787186" cy="2577347"/>
          </a:xfrm>
        </p:grpSpPr>
        <p:pic>
          <p:nvPicPr>
            <p:cNvPr id="18" name="Picture 17">
              <a:extLst>
                <a:ext uri="{FF2B5EF4-FFF2-40B4-BE49-F238E27FC236}">
                  <a16:creationId xmlns:a16="http://schemas.microsoft.com/office/drawing/2014/main" id="{7547EBFD-A47C-447D-BCD7-458A07B7EA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1856" y="2955216"/>
              <a:ext cx="1318197" cy="1168802"/>
            </a:xfrm>
            <a:prstGeom prst="rect">
              <a:avLst/>
            </a:prstGeom>
            <a:ln w="12700">
              <a:noFill/>
            </a:ln>
          </p:spPr>
        </p:pic>
        <p:pic>
          <p:nvPicPr>
            <p:cNvPr id="19" name="Picture 18">
              <a:extLst>
                <a:ext uri="{FF2B5EF4-FFF2-40B4-BE49-F238E27FC236}">
                  <a16:creationId xmlns:a16="http://schemas.microsoft.com/office/drawing/2014/main" id="{C892CD13-1C62-4E73-9616-9075732510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5540" y="4433288"/>
              <a:ext cx="1290827" cy="895073"/>
            </a:xfrm>
            <a:prstGeom prst="rect">
              <a:avLst/>
            </a:prstGeom>
          </p:spPr>
        </p:pic>
        <p:sp>
          <p:nvSpPr>
            <p:cNvPr id="20" name="Rectangle 19">
              <a:extLst>
                <a:ext uri="{FF2B5EF4-FFF2-40B4-BE49-F238E27FC236}">
                  <a16:creationId xmlns:a16="http://schemas.microsoft.com/office/drawing/2014/main" id="{AC2868DC-EFAE-471A-9FDC-5365B10636D6}"/>
                </a:ext>
              </a:extLst>
            </p:cNvPr>
            <p:cNvSpPr/>
            <p:nvPr/>
          </p:nvSpPr>
          <p:spPr>
            <a:xfrm>
              <a:off x="6225461" y="2883211"/>
              <a:ext cx="1330989" cy="2577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prem2">
              <a:extLst>
                <a:ext uri="{FF2B5EF4-FFF2-40B4-BE49-F238E27FC236}">
                  <a16:creationId xmlns:a16="http://schemas.microsoft.com/office/drawing/2014/main" id="{90E2716D-4441-493C-A8FC-A1177082E1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2653" y="4546475"/>
              <a:ext cx="1259994" cy="914083"/>
            </a:xfrm>
            <a:prstGeom prst="rect">
              <a:avLst/>
            </a:prstGeom>
            <a:ln w="127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7" name="Picture 1">
              <a:extLst>
                <a:ext uri="{FF2B5EF4-FFF2-40B4-BE49-F238E27FC236}">
                  <a16:creationId xmlns:a16="http://schemas.microsoft.com/office/drawing/2014/main" id="{168A90C6-E1F7-4511-88BC-0BF74DD8821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04730" y="2883211"/>
              <a:ext cx="1281028" cy="826050"/>
            </a:xfrm>
            <a:prstGeom prst="rect">
              <a:avLst/>
            </a:prstGeom>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39E8F3F-9E57-4D8A-89A2-2D07173DAC74}"/>
              </a:ext>
            </a:extLst>
          </p:cNvPr>
          <p:cNvGrpSpPr/>
          <p:nvPr/>
        </p:nvGrpSpPr>
        <p:grpSpPr>
          <a:xfrm>
            <a:off x="7219099" y="2244582"/>
            <a:ext cx="612611" cy="736202"/>
            <a:chOff x="1191223" y="2473870"/>
            <a:chExt cx="816814" cy="981602"/>
          </a:xfrm>
          <a:effectLst/>
        </p:grpSpPr>
        <p:pic>
          <p:nvPicPr>
            <p:cNvPr id="29" name="Picture 28">
              <a:extLst>
                <a:ext uri="{FF2B5EF4-FFF2-40B4-BE49-F238E27FC236}">
                  <a16:creationId xmlns:a16="http://schemas.microsoft.com/office/drawing/2014/main" id="{1D04F0C4-105C-4659-9D36-234ED474901A}"/>
                </a:ext>
              </a:extLst>
            </p:cNvPr>
            <p:cNvPicPr/>
            <p:nvPr/>
          </p:nvPicPr>
          <p:blipFill rotWithShape="1">
            <a:blip r:embed="rId12" cstate="print">
              <a:extLst>
                <a:ext uri="{28A0092B-C50C-407E-A947-70E740481C1C}">
                  <a14:useLocalDpi xmlns:a14="http://schemas.microsoft.com/office/drawing/2010/main"/>
                </a:ext>
              </a:extLst>
            </a:blip>
            <a:srcRect l="9863" r="15609" b="16722"/>
            <a:stretch/>
          </p:blipFill>
          <p:spPr>
            <a:xfrm>
              <a:off x="1206663" y="2473870"/>
              <a:ext cx="801374" cy="981602"/>
            </a:xfrm>
            <a:prstGeom prst="rect">
              <a:avLst/>
            </a:prstGeom>
            <a:ln w="12700">
              <a:solidFill>
                <a:schemeClr val="tx1"/>
              </a:solidFill>
            </a:ln>
          </p:spPr>
        </p:pic>
        <p:sp>
          <p:nvSpPr>
            <p:cNvPr id="30" name="Rectangle 29">
              <a:extLst>
                <a:ext uri="{FF2B5EF4-FFF2-40B4-BE49-F238E27FC236}">
                  <a16:creationId xmlns:a16="http://schemas.microsoft.com/office/drawing/2014/main" id="{903B30FF-6685-4492-BBE7-C8A5CC9D7B9E}"/>
                </a:ext>
              </a:extLst>
            </p:cNvPr>
            <p:cNvSpPr/>
            <p:nvPr/>
          </p:nvSpPr>
          <p:spPr>
            <a:xfrm>
              <a:off x="1191223" y="2473870"/>
              <a:ext cx="801374" cy="981602"/>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31" name="Group 30">
            <a:extLst>
              <a:ext uri="{FF2B5EF4-FFF2-40B4-BE49-F238E27FC236}">
                <a16:creationId xmlns:a16="http://schemas.microsoft.com/office/drawing/2014/main" id="{579FBD3A-7423-4B6A-BBD7-5EF479685456}"/>
              </a:ext>
            </a:extLst>
          </p:cNvPr>
          <p:cNvGrpSpPr/>
          <p:nvPr/>
        </p:nvGrpSpPr>
        <p:grpSpPr>
          <a:xfrm>
            <a:off x="8060835" y="2244582"/>
            <a:ext cx="601031" cy="736202"/>
            <a:chOff x="1206663" y="3758790"/>
            <a:chExt cx="801374" cy="981602"/>
          </a:xfrm>
          <a:effectLst/>
        </p:grpSpPr>
        <p:pic>
          <p:nvPicPr>
            <p:cNvPr id="32" name="Picture 31">
              <a:extLst>
                <a:ext uri="{FF2B5EF4-FFF2-40B4-BE49-F238E27FC236}">
                  <a16:creationId xmlns:a16="http://schemas.microsoft.com/office/drawing/2014/main" id="{32935D81-85CA-48AA-90AF-B8548D008A63}"/>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1206663" y="3758790"/>
              <a:ext cx="780300" cy="981602"/>
            </a:xfrm>
            <a:prstGeom prst="rect">
              <a:avLst/>
            </a:prstGeom>
            <a:noFill/>
            <a:ln w="12700">
              <a:solidFill>
                <a:schemeClr val="tx1"/>
              </a:solidFill>
            </a:ln>
          </p:spPr>
        </p:pic>
        <p:sp>
          <p:nvSpPr>
            <p:cNvPr id="33" name="Rectangle 32">
              <a:extLst>
                <a:ext uri="{FF2B5EF4-FFF2-40B4-BE49-F238E27FC236}">
                  <a16:creationId xmlns:a16="http://schemas.microsoft.com/office/drawing/2014/main" id="{79223BC8-D6F9-4D5F-993E-66E2763FDEFB}"/>
                </a:ext>
              </a:extLst>
            </p:cNvPr>
            <p:cNvSpPr/>
            <p:nvPr/>
          </p:nvSpPr>
          <p:spPr>
            <a:xfrm>
              <a:off x="1206663" y="3758790"/>
              <a:ext cx="801374" cy="981602"/>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17375E"/>
                </a:solidFill>
              </a:endParaRPr>
            </a:p>
          </p:txBody>
        </p:sp>
      </p:grpSp>
      <p:pic>
        <p:nvPicPr>
          <p:cNvPr id="34" name="Picture 33">
            <a:extLst>
              <a:ext uri="{FF2B5EF4-FFF2-40B4-BE49-F238E27FC236}">
                <a16:creationId xmlns:a16="http://schemas.microsoft.com/office/drawing/2014/main" id="{A6743756-6B49-4516-AE5E-9B6B76CA1F03}"/>
              </a:ext>
            </a:extLst>
          </p:cNvPr>
          <p:cNvPicPr>
            <a:picLocks noChangeAspect="1"/>
          </p:cNvPicPr>
          <p:nvPr/>
        </p:nvPicPr>
        <p:blipFill rotWithShape="1">
          <a:blip r:embed="rId14"/>
          <a:srcRect l="13576" t="-1438" r="23742" b="22073"/>
          <a:stretch/>
        </p:blipFill>
        <p:spPr>
          <a:xfrm>
            <a:off x="7248886" y="1306779"/>
            <a:ext cx="614200" cy="728068"/>
          </a:xfrm>
          <a:prstGeom prst="rect">
            <a:avLst/>
          </a:prstGeom>
          <a:ln w="12700">
            <a:solidFill>
              <a:schemeClr val="tx1"/>
            </a:solidFill>
          </a:ln>
          <a:effectLst/>
        </p:spPr>
      </p:pic>
      <p:sp>
        <p:nvSpPr>
          <p:cNvPr id="35" name="TextBox 34">
            <a:extLst>
              <a:ext uri="{FF2B5EF4-FFF2-40B4-BE49-F238E27FC236}">
                <a16:creationId xmlns:a16="http://schemas.microsoft.com/office/drawing/2014/main" id="{DD44514A-8BEC-45C9-931F-7208893511AF}"/>
              </a:ext>
            </a:extLst>
          </p:cNvPr>
          <p:cNvSpPr txBox="1"/>
          <p:nvPr/>
        </p:nvSpPr>
        <p:spPr>
          <a:xfrm>
            <a:off x="8077074" y="3040187"/>
            <a:ext cx="659941" cy="261610"/>
          </a:xfrm>
          <a:prstGeom prst="rect">
            <a:avLst/>
          </a:prstGeom>
          <a:noFill/>
        </p:spPr>
        <p:txBody>
          <a:bodyPr wrap="square" rtlCol="0">
            <a:spAutoFit/>
          </a:bodyPr>
          <a:lstStyle/>
          <a:p>
            <a:r>
              <a:rPr lang="en-GB" sz="1100" dirty="0"/>
              <a:t>TG Teoh</a:t>
            </a:r>
          </a:p>
        </p:txBody>
      </p:sp>
      <p:sp>
        <p:nvSpPr>
          <p:cNvPr id="36" name="TextBox 35">
            <a:extLst>
              <a:ext uri="{FF2B5EF4-FFF2-40B4-BE49-F238E27FC236}">
                <a16:creationId xmlns:a16="http://schemas.microsoft.com/office/drawing/2014/main" id="{A66F115B-3E11-432A-8169-1850822E7D5A}"/>
              </a:ext>
            </a:extLst>
          </p:cNvPr>
          <p:cNvSpPr txBox="1"/>
          <p:nvPr/>
        </p:nvSpPr>
        <p:spPr>
          <a:xfrm>
            <a:off x="7025881" y="3040010"/>
            <a:ext cx="1061049" cy="261610"/>
          </a:xfrm>
          <a:prstGeom prst="rect">
            <a:avLst/>
          </a:prstGeom>
          <a:noFill/>
        </p:spPr>
        <p:txBody>
          <a:bodyPr wrap="square" rtlCol="0">
            <a:spAutoFit/>
          </a:bodyPr>
          <a:lstStyle/>
          <a:p>
            <a:r>
              <a:rPr lang="en-GB" sz="1100" dirty="0"/>
              <a:t>Phillip Bennett</a:t>
            </a:r>
          </a:p>
        </p:txBody>
      </p:sp>
      <p:pic>
        <p:nvPicPr>
          <p:cNvPr id="38" name="Picture 37">
            <a:extLst>
              <a:ext uri="{FF2B5EF4-FFF2-40B4-BE49-F238E27FC236}">
                <a16:creationId xmlns:a16="http://schemas.microsoft.com/office/drawing/2014/main" id="{827E955C-DBBD-4F2B-B873-468EF2750390}"/>
              </a:ext>
            </a:extLst>
          </p:cNvPr>
          <p:cNvPicPr>
            <a:picLocks noChangeAspect="1"/>
          </p:cNvPicPr>
          <p:nvPr/>
        </p:nvPicPr>
        <p:blipFill>
          <a:blip r:embed="rId15"/>
          <a:stretch>
            <a:fillRect/>
          </a:stretch>
        </p:blipFill>
        <p:spPr>
          <a:xfrm>
            <a:off x="110552" y="1811393"/>
            <a:ext cx="1307007" cy="925116"/>
          </a:xfrm>
          <a:prstGeom prst="rect">
            <a:avLst/>
          </a:prstGeom>
        </p:spPr>
      </p:pic>
      <p:sp>
        <p:nvSpPr>
          <p:cNvPr id="39" name="Rectangle 38">
            <a:extLst>
              <a:ext uri="{FF2B5EF4-FFF2-40B4-BE49-F238E27FC236}">
                <a16:creationId xmlns:a16="http://schemas.microsoft.com/office/drawing/2014/main" id="{72CC1A06-8B91-4B13-A709-08617EBFCEF5}"/>
              </a:ext>
            </a:extLst>
          </p:cNvPr>
          <p:cNvSpPr/>
          <p:nvPr/>
        </p:nvSpPr>
        <p:spPr>
          <a:xfrm>
            <a:off x="5661" y="2755107"/>
            <a:ext cx="2370663" cy="184666"/>
          </a:xfrm>
          <a:prstGeom prst="rect">
            <a:avLst/>
          </a:prstGeom>
        </p:spPr>
        <p:txBody>
          <a:bodyPr wrap="square">
            <a:spAutoFit/>
          </a:bodyPr>
          <a:lstStyle/>
          <a:p>
            <a:r>
              <a:rPr lang="en-US" sz="600" dirty="0">
                <a:solidFill>
                  <a:srgbClr val="7033E9"/>
                </a:solidFill>
                <a:latin typeface="Arial"/>
                <a:cs typeface="Arial"/>
              </a:rPr>
              <a:t>European March of Dimes Preterm Birth Research Centre</a:t>
            </a:r>
          </a:p>
        </p:txBody>
      </p:sp>
      <p:grpSp>
        <p:nvGrpSpPr>
          <p:cNvPr id="4" name="Group 3">
            <a:extLst>
              <a:ext uri="{FF2B5EF4-FFF2-40B4-BE49-F238E27FC236}">
                <a16:creationId xmlns:a16="http://schemas.microsoft.com/office/drawing/2014/main" id="{EC2B21EA-BE87-45E9-AE50-6D50F6399B11}"/>
              </a:ext>
            </a:extLst>
          </p:cNvPr>
          <p:cNvGrpSpPr/>
          <p:nvPr/>
        </p:nvGrpSpPr>
        <p:grpSpPr>
          <a:xfrm>
            <a:off x="1652227" y="2978632"/>
            <a:ext cx="4576432" cy="3456230"/>
            <a:chOff x="1616477" y="2217475"/>
            <a:chExt cx="4576432" cy="3456230"/>
          </a:xfrm>
        </p:grpSpPr>
        <p:pic>
          <p:nvPicPr>
            <p:cNvPr id="7" name="Picture 6" descr="Image result for bulging membranes open cervix">
              <a:extLst>
                <a:ext uri="{FF2B5EF4-FFF2-40B4-BE49-F238E27FC236}">
                  <a16:creationId xmlns:a16="http://schemas.microsoft.com/office/drawing/2014/main" id="{314C9099-4B4F-4045-B332-55EC0A463B4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28845" y="4398902"/>
              <a:ext cx="770416" cy="657953"/>
            </a:xfrm>
            <a:prstGeom prst="rect">
              <a:avLst/>
            </a:prstGeom>
            <a:noFill/>
            <a:ln w="158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CE13734B-AD85-4042-BC6C-CE8D57F1A801}"/>
                </a:ext>
              </a:extLst>
            </p:cNvPr>
            <p:cNvPicPr>
              <a:picLocks noChangeAspect="1"/>
            </p:cNvPicPr>
            <p:nvPr/>
          </p:nvPicPr>
          <p:blipFill>
            <a:blip r:embed="rId17" cstate="print">
              <a:extLst>
                <a:ext uri="{28A0092B-C50C-407E-A947-70E740481C1C}">
                  <a14:useLocalDpi xmlns:a14="http://schemas.microsoft.com/office/drawing/2010/main" val="0"/>
                </a:ext>
              </a:extLst>
            </a:blip>
            <a:srcRect l="23282" t="16162" r="22072" b="22020"/>
            <a:stretch>
              <a:fillRect/>
            </a:stretch>
          </p:blipFill>
          <p:spPr bwMode="auto">
            <a:xfrm>
              <a:off x="3780990" y="4401877"/>
              <a:ext cx="766274" cy="647351"/>
            </a:xfrm>
            <a:prstGeom prst="rect">
              <a:avLst/>
            </a:prstGeom>
            <a:noFill/>
            <a:ln w="158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8" descr="normalcervixUS">
              <a:extLst>
                <a:ext uri="{FF2B5EF4-FFF2-40B4-BE49-F238E27FC236}">
                  <a16:creationId xmlns:a16="http://schemas.microsoft.com/office/drawing/2014/main" id="{0B789B14-BB86-4E4B-A035-4AF33556BA7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93190" y="4402823"/>
              <a:ext cx="774289" cy="64640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2">
              <a:extLst>
                <a:ext uri="{FF2B5EF4-FFF2-40B4-BE49-F238E27FC236}">
                  <a16:creationId xmlns:a16="http://schemas.microsoft.com/office/drawing/2014/main" id="{0FD76CCE-8D6F-4D14-A4F0-015FBA25CC1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28699" y="4404452"/>
              <a:ext cx="777307" cy="6447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1438DD91-C3DA-411F-8477-3915CEBD419F}"/>
                </a:ext>
              </a:extLst>
            </p:cNvPr>
            <p:cNvSpPr/>
            <p:nvPr/>
          </p:nvSpPr>
          <p:spPr>
            <a:xfrm>
              <a:off x="1616477" y="5351205"/>
              <a:ext cx="4466512" cy="322500"/>
            </a:xfrm>
            <a:prstGeom prst="rightArrow">
              <a:avLst/>
            </a:prstGeom>
            <a:gradFill flip="none" rotWithShape="1">
              <a:gsLst>
                <a:gs pos="0">
                  <a:srgbClr val="DA6976"/>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601D4166-BA31-468B-9C3B-DB093B65D82B}"/>
                </a:ext>
              </a:extLst>
            </p:cNvPr>
            <p:cNvGrpSpPr/>
            <p:nvPr/>
          </p:nvGrpSpPr>
          <p:grpSpPr>
            <a:xfrm>
              <a:off x="1729227" y="2980037"/>
              <a:ext cx="4463682" cy="965157"/>
              <a:chOff x="2689946" y="2348409"/>
              <a:chExt cx="4828511" cy="1268166"/>
            </a:xfrm>
          </p:grpSpPr>
          <p:cxnSp>
            <p:nvCxnSpPr>
              <p:cNvPr id="13" name="Straight Arrow Connector 12">
                <a:extLst>
                  <a:ext uri="{FF2B5EF4-FFF2-40B4-BE49-F238E27FC236}">
                    <a16:creationId xmlns:a16="http://schemas.microsoft.com/office/drawing/2014/main" id="{8CA67A01-8254-4F40-BA72-F5514D742ED7}"/>
                  </a:ext>
                </a:extLst>
              </p:cNvPr>
              <p:cNvCxnSpPr/>
              <p:nvPr/>
            </p:nvCxnSpPr>
            <p:spPr>
              <a:xfrm>
                <a:off x="5527769" y="2348409"/>
                <a:ext cx="0" cy="42083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7E0CD9F-8C03-474C-902A-B915438FDD9A}"/>
                  </a:ext>
                </a:extLst>
              </p:cNvPr>
              <p:cNvCxnSpPr/>
              <p:nvPr/>
            </p:nvCxnSpPr>
            <p:spPr>
              <a:xfrm>
                <a:off x="4575106" y="2348409"/>
                <a:ext cx="0" cy="42083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0C55AC6-70D9-41D3-BB5A-1E4C7ACF3DCA}"/>
                  </a:ext>
                </a:extLst>
              </p:cNvPr>
              <p:cNvCxnSpPr/>
              <p:nvPr/>
            </p:nvCxnSpPr>
            <p:spPr>
              <a:xfrm>
                <a:off x="3641418" y="2348409"/>
                <a:ext cx="0" cy="42083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descr="siluette.jpg">
                <a:extLst>
                  <a:ext uri="{FF2B5EF4-FFF2-40B4-BE49-F238E27FC236}">
                    <a16:creationId xmlns:a16="http://schemas.microsoft.com/office/drawing/2014/main" id="{25655FB3-1C9D-40AF-BE20-1C1D71183213}"/>
                  </a:ext>
                </a:extLst>
              </p:cNvPr>
              <p:cNvPicPr>
                <a:picLocks noChangeAspect="1"/>
              </p:cNvPicPr>
              <p:nvPr/>
            </p:nvPicPr>
            <p:blipFill rotWithShape="1">
              <a:blip r:embed="rId20">
                <a:extLst>
                  <a:ext uri="{28A0092B-C50C-407E-A947-70E740481C1C}">
                    <a14:useLocalDpi xmlns:a14="http://schemas.microsoft.com/office/drawing/2010/main" val="0"/>
                  </a:ext>
                </a:extLst>
              </a:blip>
              <a:srcRect r="12661"/>
              <a:stretch/>
            </p:blipFill>
            <p:spPr>
              <a:xfrm>
                <a:off x="2689946" y="2801652"/>
                <a:ext cx="4003018" cy="806325"/>
              </a:xfrm>
              <a:prstGeom prst="rect">
                <a:avLst/>
              </a:prstGeom>
            </p:spPr>
          </p:pic>
          <p:pic>
            <p:nvPicPr>
              <p:cNvPr id="17" name="Picture 16" descr="mumbaysilualtte">
                <a:extLst>
                  <a:ext uri="{FF2B5EF4-FFF2-40B4-BE49-F238E27FC236}">
                    <a16:creationId xmlns:a16="http://schemas.microsoft.com/office/drawing/2014/main" id="{86DCA43F-04D3-49CC-9CC8-DF20BE74B53E}"/>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47013"/>
              <a:stretch/>
            </p:blipFill>
            <p:spPr bwMode="auto">
              <a:xfrm>
                <a:off x="6692963" y="2777214"/>
                <a:ext cx="825494" cy="839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 name="TextBox 39">
              <a:extLst>
                <a:ext uri="{FF2B5EF4-FFF2-40B4-BE49-F238E27FC236}">
                  <a16:creationId xmlns:a16="http://schemas.microsoft.com/office/drawing/2014/main" id="{C868ED67-0B73-4A72-993E-3F484CC94E8F}"/>
                </a:ext>
              </a:extLst>
            </p:cNvPr>
            <p:cNvSpPr txBox="1"/>
            <p:nvPr/>
          </p:nvSpPr>
          <p:spPr>
            <a:xfrm>
              <a:off x="1622464" y="2335539"/>
              <a:ext cx="724878" cy="276999"/>
            </a:xfrm>
            <a:prstGeom prst="rect">
              <a:avLst/>
            </a:prstGeom>
            <a:noFill/>
            <a:ln>
              <a:solidFill>
                <a:srgbClr val="7030A0"/>
              </a:solidFill>
            </a:ln>
          </p:spPr>
          <p:txBody>
            <a:bodyPr wrap="none" rtlCol="0">
              <a:spAutoFit/>
            </a:bodyPr>
            <a:lstStyle/>
            <a:p>
              <a:r>
                <a:rPr lang="en-GB" sz="1200" dirty="0"/>
                <a:t>Booking </a:t>
              </a:r>
            </a:p>
          </p:txBody>
        </p:sp>
        <p:sp>
          <p:nvSpPr>
            <p:cNvPr id="41" name="TextBox 40">
              <a:extLst>
                <a:ext uri="{FF2B5EF4-FFF2-40B4-BE49-F238E27FC236}">
                  <a16:creationId xmlns:a16="http://schemas.microsoft.com/office/drawing/2014/main" id="{3A0BA9DD-DAD8-45C2-888C-E0773B9B0778}"/>
                </a:ext>
              </a:extLst>
            </p:cNvPr>
            <p:cNvSpPr txBox="1"/>
            <p:nvPr/>
          </p:nvSpPr>
          <p:spPr>
            <a:xfrm>
              <a:off x="2578798" y="2217475"/>
              <a:ext cx="1433077" cy="646331"/>
            </a:xfrm>
            <a:prstGeom prst="rect">
              <a:avLst/>
            </a:prstGeom>
            <a:noFill/>
            <a:ln>
              <a:solidFill>
                <a:srgbClr val="7030A0"/>
              </a:solidFill>
            </a:ln>
          </p:spPr>
          <p:txBody>
            <a:bodyPr wrap="square" rtlCol="0">
              <a:spAutoFit/>
            </a:bodyPr>
            <a:lstStyle/>
            <a:p>
              <a:r>
                <a:rPr lang="en-GB" sz="1200" dirty="0"/>
                <a:t>PTL/MTL/LETZ/ Uterine anomaly/</a:t>
              </a:r>
            </a:p>
            <a:p>
              <a:r>
                <a:rPr lang="en-GB" sz="1200" dirty="0" err="1"/>
                <a:t>prev</a:t>
              </a:r>
              <a:r>
                <a:rPr lang="en-GB" sz="1200" dirty="0"/>
                <a:t> FD section</a:t>
              </a:r>
            </a:p>
          </p:txBody>
        </p:sp>
        <p:sp>
          <p:nvSpPr>
            <p:cNvPr id="42" name="TextBox 41">
              <a:extLst>
                <a:ext uri="{FF2B5EF4-FFF2-40B4-BE49-F238E27FC236}">
                  <a16:creationId xmlns:a16="http://schemas.microsoft.com/office/drawing/2014/main" id="{798D1D50-B61D-495E-9FD2-99740E63DCF6}"/>
                </a:ext>
              </a:extLst>
            </p:cNvPr>
            <p:cNvSpPr txBox="1"/>
            <p:nvPr/>
          </p:nvSpPr>
          <p:spPr>
            <a:xfrm>
              <a:off x="4113052" y="2290747"/>
              <a:ext cx="1340432" cy="430887"/>
            </a:xfrm>
            <a:prstGeom prst="rect">
              <a:avLst/>
            </a:prstGeom>
            <a:noFill/>
            <a:ln>
              <a:solidFill>
                <a:srgbClr val="7030A0"/>
              </a:solidFill>
            </a:ln>
          </p:spPr>
          <p:txBody>
            <a:bodyPr wrap="none" rtlCol="0">
              <a:spAutoFit/>
            </a:bodyPr>
            <a:lstStyle/>
            <a:p>
              <a:pPr algn="ctr"/>
              <a:r>
                <a:rPr lang="en-GB" sz="1100" dirty="0"/>
                <a:t>TVUSS 12-28 weeks </a:t>
              </a:r>
            </a:p>
            <a:p>
              <a:pPr algn="ctr"/>
              <a:r>
                <a:rPr lang="en-GB" sz="1100" dirty="0"/>
                <a:t>Every 2-3 weeks </a:t>
              </a:r>
            </a:p>
          </p:txBody>
        </p:sp>
      </p:grpSp>
    </p:spTree>
    <p:extLst>
      <p:ext uri="{BB962C8B-B14F-4D97-AF65-F5344CB8AC3E}">
        <p14:creationId xmlns:p14="http://schemas.microsoft.com/office/powerpoint/2010/main" val="338842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8" name="TextBox 7">
            <a:extLst>
              <a:ext uri="{FF2B5EF4-FFF2-40B4-BE49-F238E27FC236}">
                <a16:creationId xmlns:a16="http://schemas.microsoft.com/office/drawing/2014/main" id="{DF1DA161-23E2-4747-B510-412233D431BC}"/>
              </a:ext>
            </a:extLst>
          </p:cNvPr>
          <p:cNvSpPr txBox="1"/>
          <p:nvPr/>
        </p:nvSpPr>
        <p:spPr>
          <a:xfrm>
            <a:off x="395534" y="1084930"/>
            <a:ext cx="7992889"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Saving Babies’ Lives Care Bundle  Version 2</a:t>
            </a:r>
          </a:p>
        </p:txBody>
      </p:sp>
      <p:pic>
        <p:nvPicPr>
          <p:cNvPr id="10" name="Picture 9">
            <a:extLst>
              <a:ext uri="{FF2B5EF4-FFF2-40B4-BE49-F238E27FC236}">
                <a16:creationId xmlns:a16="http://schemas.microsoft.com/office/drawing/2014/main" id="{2D637CCA-C3C4-4458-A1BC-7B1DD5775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870212"/>
            <a:ext cx="4026747" cy="1800193"/>
          </a:xfrm>
          <a:prstGeom prst="rect">
            <a:avLst/>
          </a:prstGeom>
        </p:spPr>
      </p:pic>
      <p:sp>
        <p:nvSpPr>
          <p:cNvPr id="11" name="TextBox 10">
            <a:extLst>
              <a:ext uri="{FF2B5EF4-FFF2-40B4-BE49-F238E27FC236}">
                <a16:creationId xmlns:a16="http://schemas.microsoft.com/office/drawing/2014/main" id="{E7C7FBD5-56F3-456F-B129-6F0DEA76EF9E}"/>
              </a:ext>
            </a:extLst>
          </p:cNvPr>
          <p:cNvSpPr txBox="1"/>
          <p:nvPr/>
        </p:nvSpPr>
        <p:spPr>
          <a:xfrm>
            <a:off x="395534" y="4077072"/>
            <a:ext cx="8472695" cy="255454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Element 1 	Reducing smoking in pregnancy</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Element 2 	Risk assessment, prevention and surveillance of pregnancies at 			risk of </a:t>
            </a:r>
            <a:r>
              <a:rPr lang="en-GB" sz="1600" b="1" dirty="0" err="1">
                <a:latin typeface="Arial" panose="020B0604020202020204" pitchFamily="34" charset="0"/>
                <a:cs typeface="Arial" panose="020B0604020202020204" pitchFamily="34" charset="0"/>
              </a:rPr>
              <a:t>fetal</a:t>
            </a:r>
            <a:r>
              <a:rPr lang="en-GB" sz="1600" b="1" dirty="0">
                <a:latin typeface="Arial" panose="020B0604020202020204" pitchFamily="34" charset="0"/>
                <a:cs typeface="Arial" panose="020B0604020202020204" pitchFamily="34" charset="0"/>
              </a:rPr>
              <a:t> growth restriction </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Element 3 	Raising awareness of reduced </a:t>
            </a:r>
            <a:r>
              <a:rPr lang="en-GB" sz="1600" b="1" dirty="0" err="1">
                <a:latin typeface="Arial" panose="020B0604020202020204" pitchFamily="34" charset="0"/>
                <a:cs typeface="Arial" panose="020B0604020202020204" pitchFamily="34" charset="0"/>
              </a:rPr>
              <a:t>fetal</a:t>
            </a:r>
            <a:r>
              <a:rPr lang="en-GB" sz="1600" b="1" dirty="0">
                <a:latin typeface="Arial" panose="020B0604020202020204" pitchFamily="34" charset="0"/>
                <a:cs typeface="Arial" panose="020B0604020202020204" pitchFamily="34" charset="0"/>
              </a:rPr>
              <a:t> movements</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Element 4 	Effective </a:t>
            </a:r>
            <a:r>
              <a:rPr lang="en-GB" sz="1600" b="1" dirty="0" err="1">
                <a:latin typeface="Arial" panose="020B0604020202020204" pitchFamily="34" charset="0"/>
                <a:cs typeface="Arial" panose="020B0604020202020204" pitchFamily="34" charset="0"/>
              </a:rPr>
              <a:t>fetal</a:t>
            </a:r>
            <a:r>
              <a:rPr lang="en-GB" sz="1600" b="1" dirty="0">
                <a:latin typeface="Arial" panose="020B0604020202020204" pitchFamily="34" charset="0"/>
                <a:cs typeface="Arial" panose="020B0604020202020204" pitchFamily="34" charset="0"/>
              </a:rPr>
              <a:t> monitoring during labour</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Element 5	Reducing preterm birth</a:t>
            </a:r>
          </a:p>
        </p:txBody>
      </p:sp>
      <p:sp>
        <p:nvSpPr>
          <p:cNvPr id="12" name="Rectangle 11">
            <a:extLst>
              <a:ext uri="{FF2B5EF4-FFF2-40B4-BE49-F238E27FC236}">
                <a16:creationId xmlns:a16="http://schemas.microsoft.com/office/drawing/2014/main" id="{1CC9F524-CA2C-4AA1-9A88-3CC152F03408}"/>
              </a:ext>
            </a:extLst>
          </p:cNvPr>
          <p:cNvSpPr/>
          <p:nvPr/>
        </p:nvSpPr>
        <p:spPr>
          <a:xfrm>
            <a:off x="395533" y="2134725"/>
            <a:ext cx="443772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National ambition to halve stillbirths and neonatal baby deaths by 2025</a:t>
            </a:r>
          </a:p>
        </p:txBody>
      </p:sp>
      <p:sp>
        <p:nvSpPr>
          <p:cNvPr id="13" name="Rectangle 12">
            <a:extLst>
              <a:ext uri="{FF2B5EF4-FFF2-40B4-BE49-F238E27FC236}">
                <a16:creationId xmlns:a16="http://schemas.microsoft.com/office/drawing/2014/main" id="{1A42454F-420D-4B42-971B-F324B0E6CE0D}"/>
              </a:ext>
            </a:extLst>
          </p:cNvPr>
          <p:cNvSpPr/>
          <p:nvPr/>
        </p:nvSpPr>
        <p:spPr>
          <a:xfrm>
            <a:off x="395534" y="6237312"/>
            <a:ext cx="4536506" cy="394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50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504056"/>
          </a:xfrm>
        </p:spPr>
        <p:txBody>
          <a:bodyPr>
            <a:normAutofit fontScale="90000"/>
          </a:bodyPr>
          <a:lstStyle/>
          <a:p>
            <a:pPr algn="l"/>
            <a:r>
              <a:rPr lang="en-GB" sz="3600" b="1" dirty="0">
                <a:solidFill>
                  <a:srgbClr val="007BC3"/>
                </a:solidFill>
                <a:latin typeface="Arial" pitchFamily="34" charset="0"/>
                <a:cs typeface="Arial" pitchFamily="34" charset="0"/>
              </a:rPr>
              <a:t>Risk factors for preterm birth</a:t>
            </a:r>
          </a:p>
        </p:txBody>
      </p:sp>
      <p:sp>
        <p:nvSpPr>
          <p:cNvPr id="3" name="Subtitle 2"/>
          <p:cNvSpPr>
            <a:spLocks noGrp="1"/>
          </p:cNvSpPr>
          <p:nvPr>
            <p:ph type="subTitle" idx="1"/>
          </p:nvPr>
        </p:nvSpPr>
        <p:spPr>
          <a:xfrm>
            <a:off x="251520" y="1644825"/>
            <a:ext cx="8136904" cy="504045"/>
          </a:xfrm>
        </p:spPr>
        <p:txBody>
          <a:bodyPr/>
          <a:lstStyle/>
          <a:p>
            <a:pPr algn="l"/>
            <a:r>
              <a:rPr lang="en-GB" altLang="en-US" sz="2000" dirty="0">
                <a:solidFill>
                  <a:schemeClr val="tx1"/>
                </a:solidFill>
                <a:latin typeface="Arial" panose="020B0604020202020204" pitchFamily="34" charset="0"/>
                <a:cs typeface="Arial" panose="020B0604020202020204" pitchFamily="34" charset="0"/>
              </a:rPr>
              <a:t>Call to reduce PTB rates from 8% to 6% by 2025</a:t>
            </a:r>
          </a:p>
          <a:p>
            <a:pPr algn="l"/>
            <a:endParaRPr lang="en-GB" dirty="0">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graphicFrame>
        <p:nvGraphicFramePr>
          <p:cNvPr id="4" name="Table 6">
            <a:extLst>
              <a:ext uri="{FF2B5EF4-FFF2-40B4-BE49-F238E27FC236}">
                <a16:creationId xmlns:a16="http://schemas.microsoft.com/office/drawing/2014/main" id="{DC8D22D6-0B93-41C0-8018-19D34C2342FB}"/>
              </a:ext>
            </a:extLst>
          </p:cNvPr>
          <p:cNvGraphicFramePr>
            <a:graphicFrameLocks noGrp="1"/>
          </p:cNvGraphicFramePr>
          <p:nvPr>
            <p:extLst>
              <p:ext uri="{D42A27DB-BD31-4B8C-83A1-F6EECF244321}">
                <p14:modId xmlns:p14="http://schemas.microsoft.com/office/powerpoint/2010/main" val="698793767"/>
              </p:ext>
            </p:extLst>
          </p:nvPr>
        </p:nvGraphicFramePr>
        <p:xfrm>
          <a:off x="179512" y="2148870"/>
          <a:ext cx="8606972" cy="4490720"/>
        </p:xfrm>
        <a:graphic>
          <a:graphicData uri="http://schemas.openxmlformats.org/drawingml/2006/table">
            <a:tbl>
              <a:tblPr firstRow="1" bandRow="1">
                <a:tableStyleId>{74C1A8A3-306A-4EB7-A6B1-4F7E0EB9C5D6}</a:tableStyleId>
              </a:tblPr>
              <a:tblGrid>
                <a:gridCol w="4303486">
                  <a:extLst>
                    <a:ext uri="{9D8B030D-6E8A-4147-A177-3AD203B41FA5}">
                      <a16:colId xmlns:a16="http://schemas.microsoft.com/office/drawing/2014/main" val="3118495377"/>
                    </a:ext>
                  </a:extLst>
                </a:gridCol>
                <a:gridCol w="4303486">
                  <a:extLst>
                    <a:ext uri="{9D8B030D-6E8A-4147-A177-3AD203B41FA5}">
                      <a16:colId xmlns:a16="http://schemas.microsoft.com/office/drawing/2014/main" val="3304001108"/>
                    </a:ext>
                  </a:extLst>
                </a:gridCol>
              </a:tblGrid>
              <a:tr h="370840">
                <a:tc>
                  <a:txBody>
                    <a:bodyPr/>
                    <a:lstStyle/>
                    <a:p>
                      <a:r>
                        <a:rPr lang="en-GB" dirty="0"/>
                        <a:t>High risk</a:t>
                      </a:r>
                    </a:p>
                  </a:txBody>
                  <a:tcPr/>
                </a:tc>
                <a:tc>
                  <a:txBody>
                    <a:bodyPr/>
                    <a:lstStyle/>
                    <a:p>
                      <a:r>
                        <a:rPr lang="en-GB" dirty="0"/>
                        <a:t>Intermediate risk</a:t>
                      </a:r>
                    </a:p>
                  </a:txBody>
                  <a:tcPr/>
                </a:tc>
                <a:extLst>
                  <a:ext uri="{0D108BD9-81ED-4DB2-BD59-A6C34878D82A}">
                    <a16:rowId xmlns:a16="http://schemas.microsoft.com/office/drawing/2014/main" val="4264832021"/>
                  </a:ext>
                </a:extLst>
              </a:tr>
              <a:tr h="370840">
                <a:tc>
                  <a:txBody>
                    <a:bodyPr/>
                    <a:lstStyle/>
                    <a:p>
                      <a:r>
                        <a:rPr lang="en-GB" dirty="0"/>
                        <a:t>Previous preterm birth of mid-trimester loss (16-34 weeks)</a:t>
                      </a:r>
                    </a:p>
                  </a:txBody>
                  <a:tcPr/>
                </a:tc>
                <a:tc>
                  <a:txBody>
                    <a:bodyPr/>
                    <a:lstStyle/>
                    <a:p>
                      <a:r>
                        <a:rPr lang="en-GB" dirty="0"/>
                        <a:t>Previous delivery by Caesarean section at full dilatation</a:t>
                      </a:r>
                    </a:p>
                  </a:txBody>
                  <a:tcPr/>
                </a:tc>
                <a:extLst>
                  <a:ext uri="{0D108BD9-81ED-4DB2-BD59-A6C34878D82A}">
                    <a16:rowId xmlns:a16="http://schemas.microsoft.com/office/drawing/2014/main" val="812020622"/>
                  </a:ext>
                </a:extLst>
              </a:tr>
              <a:tr h="370840">
                <a:tc>
                  <a:txBody>
                    <a:bodyPr/>
                    <a:lstStyle/>
                    <a:p>
                      <a:r>
                        <a:rPr lang="en-GB" dirty="0"/>
                        <a:t>Previous preterm labour rupture of membranes &lt;34 weeks</a:t>
                      </a:r>
                    </a:p>
                  </a:txBody>
                  <a:tcPr/>
                </a:tc>
                <a:tc>
                  <a:txBody>
                    <a:bodyPr/>
                    <a:lstStyle/>
                    <a:p>
                      <a:r>
                        <a:rPr lang="en-GB" dirty="0"/>
                        <a:t>History of significant cervical excisional event </a:t>
                      </a:r>
                      <a:r>
                        <a:rPr lang="en-GB" dirty="0" err="1"/>
                        <a:t>ie</a:t>
                      </a:r>
                      <a:r>
                        <a:rPr lang="en-GB" dirty="0"/>
                        <a:t>. LLETZ where &gt;10mm depth removed, or &gt;1 LLETZ procedure, or cone biopsy</a:t>
                      </a:r>
                    </a:p>
                  </a:txBody>
                  <a:tcPr/>
                </a:tc>
                <a:extLst>
                  <a:ext uri="{0D108BD9-81ED-4DB2-BD59-A6C34878D82A}">
                    <a16:rowId xmlns:a16="http://schemas.microsoft.com/office/drawing/2014/main" val="540096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Previous use of cervical cerclage</a:t>
                      </a:r>
                    </a:p>
                    <a:p>
                      <a:endParaRPr lang="en-GB" dirty="0"/>
                    </a:p>
                  </a:txBody>
                  <a:tcPr/>
                </a:tc>
                <a:tc>
                  <a:txBody>
                    <a:bodyPr/>
                    <a:lstStyle/>
                    <a:p>
                      <a:endParaRPr lang="en-GB" dirty="0"/>
                    </a:p>
                  </a:txBody>
                  <a:tcPr/>
                </a:tc>
                <a:extLst>
                  <a:ext uri="{0D108BD9-81ED-4DB2-BD59-A6C34878D82A}">
                    <a16:rowId xmlns:a16="http://schemas.microsoft.com/office/drawing/2014/main" val="2155276323"/>
                  </a:ext>
                </a:extLst>
              </a:tr>
              <a:tr h="370840">
                <a:tc>
                  <a:txBody>
                    <a:bodyPr/>
                    <a:lstStyle/>
                    <a:p>
                      <a:r>
                        <a:rPr lang="en-GB" dirty="0"/>
                        <a:t>Known uterine variant</a:t>
                      </a:r>
                    </a:p>
                  </a:txBody>
                  <a:tcPr/>
                </a:tc>
                <a:tc>
                  <a:txBody>
                    <a:bodyPr/>
                    <a:lstStyle/>
                    <a:p>
                      <a:endParaRPr lang="en-GB"/>
                    </a:p>
                  </a:txBody>
                  <a:tcPr/>
                </a:tc>
                <a:extLst>
                  <a:ext uri="{0D108BD9-81ED-4DB2-BD59-A6C34878D82A}">
                    <a16:rowId xmlns:a16="http://schemas.microsoft.com/office/drawing/2014/main" val="3611439299"/>
                  </a:ext>
                </a:extLst>
              </a:tr>
              <a:tr h="370840">
                <a:tc>
                  <a:txBody>
                    <a:bodyPr/>
                    <a:lstStyle/>
                    <a:p>
                      <a:r>
                        <a:rPr lang="en-GB" dirty="0"/>
                        <a:t>Intrauterine adhesions (</a:t>
                      </a:r>
                      <a:r>
                        <a:rPr lang="en-GB" dirty="0" err="1"/>
                        <a:t>Ashermans</a:t>
                      </a:r>
                      <a:r>
                        <a:rPr lang="en-GB" dirty="0"/>
                        <a:t> syndrome</a:t>
                      </a:r>
                    </a:p>
                  </a:txBody>
                  <a:tcPr/>
                </a:tc>
                <a:tc>
                  <a:txBody>
                    <a:bodyPr/>
                    <a:lstStyle/>
                    <a:p>
                      <a:endParaRPr lang="en-GB"/>
                    </a:p>
                  </a:txBody>
                  <a:tcPr/>
                </a:tc>
                <a:extLst>
                  <a:ext uri="{0D108BD9-81ED-4DB2-BD59-A6C34878D82A}">
                    <a16:rowId xmlns:a16="http://schemas.microsoft.com/office/drawing/2014/main" val="905247351"/>
                  </a:ext>
                </a:extLst>
              </a:tr>
              <a:tr h="370840">
                <a:tc>
                  <a:txBody>
                    <a:bodyPr/>
                    <a:lstStyle/>
                    <a:p>
                      <a:r>
                        <a:rPr lang="en-GB" dirty="0"/>
                        <a:t>History of trachelectomy (for cervical cancer)</a:t>
                      </a:r>
                    </a:p>
                  </a:txBody>
                  <a:tcPr/>
                </a:tc>
                <a:tc>
                  <a:txBody>
                    <a:bodyPr/>
                    <a:lstStyle/>
                    <a:p>
                      <a:endParaRPr lang="en-GB" dirty="0"/>
                    </a:p>
                  </a:txBody>
                  <a:tcPr/>
                </a:tc>
                <a:extLst>
                  <a:ext uri="{0D108BD9-81ED-4DB2-BD59-A6C34878D82A}">
                    <a16:rowId xmlns:a16="http://schemas.microsoft.com/office/drawing/2014/main" val="3610999131"/>
                  </a:ext>
                </a:extLst>
              </a:tr>
            </a:tbl>
          </a:graphicData>
        </a:graphic>
      </p:graphicFrame>
    </p:spTree>
    <p:extLst>
      <p:ext uri="{BB962C8B-B14F-4D97-AF65-F5344CB8AC3E}">
        <p14:creationId xmlns:p14="http://schemas.microsoft.com/office/powerpoint/2010/main" val="196731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cxnSp>
        <p:nvCxnSpPr>
          <p:cNvPr id="11" name="Straight Arrow Connector 10">
            <a:extLst>
              <a:ext uri="{FF2B5EF4-FFF2-40B4-BE49-F238E27FC236}">
                <a16:creationId xmlns:a16="http://schemas.microsoft.com/office/drawing/2014/main" id="{BB96A2A5-58DF-413B-B702-978F1353FC8F}"/>
              </a:ext>
            </a:extLst>
          </p:cNvPr>
          <p:cNvCxnSpPr/>
          <p:nvPr/>
        </p:nvCxnSpPr>
        <p:spPr>
          <a:xfrm>
            <a:off x="4363877" y="2742238"/>
            <a:ext cx="1475117" cy="1725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4019A1-AA2A-4A34-906C-6DB4932EAA60}"/>
              </a:ext>
            </a:extLst>
          </p:cNvPr>
          <p:cNvSpPr txBox="1"/>
          <p:nvPr/>
        </p:nvSpPr>
        <p:spPr>
          <a:xfrm>
            <a:off x="6172219" y="2212255"/>
            <a:ext cx="3050271" cy="1077218"/>
          </a:xfrm>
          <a:prstGeom prst="rect">
            <a:avLst/>
          </a:prstGeom>
          <a:noFill/>
        </p:spPr>
        <p:txBody>
          <a:bodyPr wrap="square" rtlCol="0">
            <a:spAutoFit/>
          </a:bodyPr>
          <a:lstStyle/>
          <a:p>
            <a:r>
              <a:rPr lang="en-GB" sz="1600" dirty="0">
                <a:solidFill>
                  <a:srgbClr val="7030A0"/>
                </a:solidFill>
                <a:latin typeface="Arial" panose="020B0604020202020204" pitchFamily="34" charset="0"/>
                <a:cs typeface="Arial" panose="020B0604020202020204" pitchFamily="34" charset="0"/>
              </a:rPr>
              <a:t>Understanding the individual's immune response to vaginal flora and how this relates to their risk of preterm labour  </a:t>
            </a:r>
          </a:p>
        </p:txBody>
      </p:sp>
      <p:pic>
        <p:nvPicPr>
          <p:cNvPr id="13" name="Picture 12">
            <a:extLst>
              <a:ext uri="{FF2B5EF4-FFF2-40B4-BE49-F238E27FC236}">
                <a16:creationId xmlns:a16="http://schemas.microsoft.com/office/drawing/2014/main" id="{DA00F144-8FBF-4BC2-9464-E52E0E38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478" y="1079710"/>
            <a:ext cx="4822520" cy="1049704"/>
          </a:xfrm>
          <a:prstGeom prst="rect">
            <a:avLst/>
          </a:prstGeom>
        </p:spPr>
      </p:pic>
      <p:cxnSp>
        <p:nvCxnSpPr>
          <p:cNvPr id="5" name="Straight Connector 4"/>
          <p:cNvCxnSpPr/>
          <p:nvPr/>
        </p:nvCxnSpPr>
        <p:spPr>
          <a:xfrm>
            <a:off x="268514" y="916286"/>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8" name="Picture 1">
            <a:extLst>
              <a:ext uri="{FF2B5EF4-FFF2-40B4-BE49-F238E27FC236}">
                <a16:creationId xmlns:a16="http://schemas.microsoft.com/office/drawing/2014/main" id="{C8FE6F6F-9177-420B-879E-C491EDAB68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002" y="1143300"/>
            <a:ext cx="3577906" cy="240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498E43AC-F963-4421-9CC1-DEAE792255B0}"/>
              </a:ext>
            </a:extLst>
          </p:cNvPr>
          <p:cNvSpPr/>
          <p:nvPr/>
        </p:nvSpPr>
        <p:spPr>
          <a:xfrm rot="16200000">
            <a:off x="3018175" y="1562384"/>
            <a:ext cx="2575484" cy="712933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9171D00D-9F08-4EBA-84E6-5F6D1AA27450}"/>
              </a:ext>
            </a:extLst>
          </p:cNvPr>
          <p:cNvSpPr txBox="1"/>
          <p:nvPr/>
        </p:nvSpPr>
        <p:spPr>
          <a:xfrm>
            <a:off x="2081499" y="3884900"/>
            <a:ext cx="3822464" cy="307777"/>
          </a:xfrm>
          <a:prstGeom prst="rect">
            <a:avLst/>
          </a:prstGeom>
          <a:noFill/>
        </p:spPr>
        <p:txBody>
          <a:bodyPr wrap="square" rtlCol="0">
            <a:spAutoFit/>
          </a:bodyPr>
          <a:lstStyle/>
          <a:p>
            <a:pPr algn="ctr"/>
            <a:r>
              <a:rPr lang="en-GB" sz="1400" b="1" dirty="0">
                <a:solidFill>
                  <a:srgbClr val="7030A0"/>
                </a:solidFill>
                <a:cs typeface="Arial" panose="020B0604020202020204" pitchFamily="34" charset="0"/>
              </a:rPr>
              <a:t>Recruitment and sample collection </a:t>
            </a:r>
          </a:p>
        </p:txBody>
      </p:sp>
      <p:pic>
        <p:nvPicPr>
          <p:cNvPr id="16" name="Picture 15">
            <a:extLst>
              <a:ext uri="{FF2B5EF4-FFF2-40B4-BE49-F238E27FC236}">
                <a16:creationId xmlns:a16="http://schemas.microsoft.com/office/drawing/2014/main" id="{882658AF-A1B5-488B-B8A2-996975486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316" r="27895"/>
          <a:stretch/>
        </p:blipFill>
        <p:spPr>
          <a:xfrm>
            <a:off x="6966911" y="4153796"/>
            <a:ext cx="626534" cy="1123033"/>
          </a:xfrm>
          <a:prstGeom prst="rect">
            <a:avLst/>
          </a:prstGeom>
        </p:spPr>
      </p:pic>
      <p:pic>
        <p:nvPicPr>
          <p:cNvPr id="17" name="Picture 16">
            <a:extLst>
              <a:ext uri="{FF2B5EF4-FFF2-40B4-BE49-F238E27FC236}">
                <a16:creationId xmlns:a16="http://schemas.microsoft.com/office/drawing/2014/main" id="{1250F14E-BE71-4D52-A94E-D24E492476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59" r="2024"/>
          <a:stretch/>
        </p:blipFill>
        <p:spPr>
          <a:xfrm rot="16200000" flipV="1">
            <a:off x="5150017" y="4615851"/>
            <a:ext cx="1211275" cy="255829"/>
          </a:xfrm>
          <a:prstGeom prst="rect">
            <a:avLst/>
          </a:prstGeom>
        </p:spPr>
      </p:pic>
      <p:sp>
        <p:nvSpPr>
          <p:cNvPr id="18" name="TextBox 17">
            <a:extLst>
              <a:ext uri="{FF2B5EF4-FFF2-40B4-BE49-F238E27FC236}">
                <a16:creationId xmlns:a16="http://schemas.microsoft.com/office/drawing/2014/main" id="{40644246-724D-4773-8FE5-B1A19E37B90B}"/>
              </a:ext>
            </a:extLst>
          </p:cNvPr>
          <p:cNvSpPr txBox="1"/>
          <p:nvPr/>
        </p:nvSpPr>
        <p:spPr>
          <a:xfrm>
            <a:off x="5486385" y="5725305"/>
            <a:ext cx="1793793"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Metadata collection</a:t>
            </a:r>
          </a:p>
        </p:txBody>
      </p:sp>
      <p:pic>
        <p:nvPicPr>
          <p:cNvPr id="19" name="Picture 18">
            <a:extLst>
              <a:ext uri="{FF2B5EF4-FFF2-40B4-BE49-F238E27FC236}">
                <a16:creationId xmlns:a16="http://schemas.microsoft.com/office/drawing/2014/main" id="{2F9C938E-2FED-4A43-9063-BBA164E909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80654" b="9474"/>
          <a:stretch/>
        </p:blipFill>
        <p:spPr>
          <a:xfrm>
            <a:off x="1080037" y="4262867"/>
            <a:ext cx="348219" cy="1451833"/>
          </a:xfrm>
          <a:prstGeom prst="rect">
            <a:avLst/>
          </a:prstGeom>
        </p:spPr>
      </p:pic>
      <p:pic>
        <p:nvPicPr>
          <p:cNvPr id="20" name="Picture 19">
            <a:extLst>
              <a:ext uri="{FF2B5EF4-FFF2-40B4-BE49-F238E27FC236}">
                <a16:creationId xmlns:a16="http://schemas.microsoft.com/office/drawing/2014/main" id="{16E5E090-E965-43E6-8202-AF70AD7E0B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995" r="41975" b="9168"/>
          <a:stretch/>
        </p:blipFill>
        <p:spPr>
          <a:xfrm>
            <a:off x="2543614" y="4323370"/>
            <a:ext cx="412271" cy="1456741"/>
          </a:xfrm>
          <a:prstGeom prst="rect">
            <a:avLst/>
          </a:prstGeom>
        </p:spPr>
      </p:pic>
      <p:pic>
        <p:nvPicPr>
          <p:cNvPr id="21" name="Picture 20">
            <a:extLst>
              <a:ext uri="{FF2B5EF4-FFF2-40B4-BE49-F238E27FC236}">
                <a16:creationId xmlns:a16="http://schemas.microsoft.com/office/drawing/2014/main" id="{3BD8C90A-03EC-48F3-A353-E4C0A55E3F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4565" b="9195"/>
          <a:stretch/>
        </p:blipFill>
        <p:spPr>
          <a:xfrm>
            <a:off x="3861307" y="4323370"/>
            <a:ext cx="457819" cy="1456308"/>
          </a:xfrm>
          <a:prstGeom prst="rect">
            <a:avLst/>
          </a:prstGeom>
        </p:spPr>
      </p:pic>
      <p:sp>
        <p:nvSpPr>
          <p:cNvPr id="22" name="TextBox 21">
            <a:extLst>
              <a:ext uri="{FF2B5EF4-FFF2-40B4-BE49-F238E27FC236}">
                <a16:creationId xmlns:a16="http://schemas.microsoft.com/office/drawing/2014/main" id="{5543F9C0-BE73-489A-84E9-B9FA078E3F8C}"/>
              </a:ext>
            </a:extLst>
          </p:cNvPr>
          <p:cNvSpPr txBox="1"/>
          <p:nvPr/>
        </p:nvSpPr>
        <p:spPr>
          <a:xfrm>
            <a:off x="745227" y="5725980"/>
            <a:ext cx="133627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12-16 weeks</a:t>
            </a:r>
          </a:p>
        </p:txBody>
      </p:sp>
      <p:sp>
        <p:nvSpPr>
          <p:cNvPr id="23" name="TextBox 22">
            <a:extLst>
              <a:ext uri="{FF2B5EF4-FFF2-40B4-BE49-F238E27FC236}">
                <a16:creationId xmlns:a16="http://schemas.microsoft.com/office/drawing/2014/main" id="{94879FE6-BDF1-4104-88E1-0F27B62B28D4}"/>
              </a:ext>
            </a:extLst>
          </p:cNvPr>
          <p:cNvSpPr txBox="1"/>
          <p:nvPr/>
        </p:nvSpPr>
        <p:spPr>
          <a:xfrm>
            <a:off x="2177525" y="5744773"/>
            <a:ext cx="133627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20-24 weeks</a:t>
            </a:r>
          </a:p>
        </p:txBody>
      </p:sp>
      <p:sp>
        <p:nvSpPr>
          <p:cNvPr id="24" name="TextBox 23">
            <a:extLst>
              <a:ext uri="{FF2B5EF4-FFF2-40B4-BE49-F238E27FC236}">
                <a16:creationId xmlns:a16="http://schemas.microsoft.com/office/drawing/2014/main" id="{68CA660D-06BF-4E61-9F7F-4EAFA53C8D54}"/>
              </a:ext>
            </a:extLst>
          </p:cNvPr>
          <p:cNvSpPr txBox="1"/>
          <p:nvPr/>
        </p:nvSpPr>
        <p:spPr>
          <a:xfrm>
            <a:off x="3566669" y="5744773"/>
            <a:ext cx="133627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30-34 weeks</a:t>
            </a:r>
          </a:p>
        </p:txBody>
      </p:sp>
      <p:pic>
        <p:nvPicPr>
          <p:cNvPr id="25" name="Picture 24">
            <a:extLst>
              <a:ext uri="{FF2B5EF4-FFF2-40B4-BE49-F238E27FC236}">
                <a16:creationId xmlns:a16="http://schemas.microsoft.com/office/drawing/2014/main" id="{1ACC2FD2-D84B-44F5-9B33-30881684376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63" t="6671" b="28705"/>
          <a:stretch/>
        </p:blipFill>
        <p:spPr>
          <a:xfrm>
            <a:off x="6421103" y="4815104"/>
            <a:ext cx="523672" cy="496139"/>
          </a:xfrm>
          <a:prstGeom prst="rect">
            <a:avLst/>
          </a:prstGeom>
          <a:ln w="9525">
            <a:solidFill>
              <a:schemeClr val="tx1"/>
            </a:solidFill>
          </a:ln>
        </p:spPr>
      </p:pic>
      <p:pic>
        <p:nvPicPr>
          <p:cNvPr id="26" name="Picture 25">
            <a:extLst>
              <a:ext uri="{FF2B5EF4-FFF2-40B4-BE49-F238E27FC236}">
                <a16:creationId xmlns:a16="http://schemas.microsoft.com/office/drawing/2014/main" id="{7E2A4B53-6EA1-432C-B715-4083A9C548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7429" y="4228206"/>
            <a:ext cx="523554" cy="423267"/>
          </a:xfrm>
          <a:prstGeom prst="rect">
            <a:avLst/>
          </a:prstGeom>
          <a:ln w="9525">
            <a:solidFill>
              <a:schemeClr val="tx1"/>
            </a:solidFill>
          </a:ln>
        </p:spPr>
      </p:pic>
      <p:pic>
        <p:nvPicPr>
          <p:cNvPr id="27" name="Picture 26">
            <a:extLst>
              <a:ext uri="{FF2B5EF4-FFF2-40B4-BE49-F238E27FC236}">
                <a16:creationId xmlns:a16="http://schemas.microsoft.com/office/drawing/2014/main" id="{DB73C76B-A7CA-4835-889C-A007F818460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7190" r="36157"/>
          <a:stretch/>
        </p:blipFill>
        <p:spPr>
          <a:xfrm flipH="1">
            <a:off x="6015573" y="4036517"/>
            <a:ext cx="163904" cy="614956"/>
          </a:xfrm>
          <a:prstGeom prst="rect">
            <a:avLst/>
          </a:prstGeom>
        </p:spPr>
      </p:pic>
      <p:pic>
        <p:nvPicPr>
          <p:cNvPr id="28" name="Picture 27">
            <a:extLst>
              <a:ext uri="{FF2B5EF4-FFF2-40B4-BE49-F238E27FC236}">
                <a16:creationId xmlns:a16="http://schemas.microsoft.com/office/drawing/2014/main" id="{6274E13A-4C2C-41EA-8BDC-7378628446E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6964" r="36633"/>
          <a:stretch/>
        </p:blipFill>
        <p:spPr>
          <a:xfrm flipH="1">
            <a:off x="6015573" y="4636878"/>
            <a:ext cx="169832" cy="721843"/>
          </a:xfrm>
          <a:prstGeom prst="rect">
            <a:avLst/>
          </a:prstGeom>
        </p:spPr>
      </p:pic>
    </p:spTree>
    <p:extLst>
      <p:ext uri="{BB962C8B-B14F-4D97-AF65-F5344CB8AC3E}">
        <p14:creationId xmlns:p14="http://schemas.microsoft.com/office/powerpoint/2010/main" val="404000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8514" y="908720"/>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9" name="Title 4">
            <a:extLst>
              <a:ext uri="{FF2B5EF4-FFF2-40B4-BE49-F238E27FC236}">
                <a16:creationId xmlns:a16="http://schemas.microsoft.com/office/drawing/2014/main" id="{17CE763C-C15A-40A3-8345-15F387AA2D23}"/>
              </a:ext>
            </a:extLst>
          </p:cNvPr>
          <p:cNvSpPr txBox="1">
            <a:spLocks/>
          </p:cNvSpPr>
          <p:nvPr/>
        </p:nvSpPr>
        <p:spPr>
          <a:xfrm>
            <a:off x="268514" y="992454"/>
            <a:ext cx="8606972" cy="12833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400" b="1" dirty="0">
                <a:solidFill>
                  <a:srgbClr val="0070C0"/>
                </a:solidFill>
              </a:rPr>
              <a:t>MBRRACE-UK: Mothers and Babies: Reducing Risk through Audits and Confidential Enquiries across the UK</a:t>
            </a:r>
          </a:p>
        </p:txBody>
      </p:sp>
      <p:sp>
        <p:nvSpPr>
          <p:cNvPr id="10" name="Title 6">
            <a:extLst>
              <a:ext uri="{FF2B5EF4-FFF2-40B4-BE49-F238E27FC236}">
                <a16:creationId xmlns:a16="http://schemas.microsoft.com/office/drawing/2014/main" id="{813DDE1B-697A-4C2B-93C8-70BE59AC650D}"/>
              </a:ext>
            </a:extLst>
          </p:cNvPr>
          <p:cNvSpPr txBox="1">
            <a:spLocks/>
          </p:cNvSpPr>
          <p:nvPr/>
        </p:nvSpPr>
        <p:spPr>
          <a:xfrm>
            <a:off x="27833" y="3462067"/>
            <a:ext cx="3779270" cy="660538"/>
          </a:xfrm>
          <a:prstGeom prst="rect">
            <a:avLst/>
          </a:prstGeom>
        </p:spPr>
        <p:txBody>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endParaRPr lang="en-GB" sz="4000" b="1" dirty="0">
              <a:solidFill>
                <a:schemeClr val="bg1"/>
              </a:solidFill>
            </a:endParaRPr>
          </a:p>
        </p:txBody>
      </p:sp>
      <p:grpSp>
        <p:nvGrpSpPr>
          <p:cNvPr id="11" name="Group 10">
            <a:extLst>
              <a:ext uri="{FF2B5EF4-FFF2-40B4-BE49-F238E27FC236}">
                <a16:creationId xmlns:a16="http://schemas.microsoft.com/office/drawing/2014/main" id="{51D708AB-982B-4DFA-A6D7-D587F396D73A}"/>
              </a:ext>
            </a:extLst>
          </p:cNvPr>
          <p:cNvGrpSpPr/>
          <p:nvPr/>
        </p:nvGrpSpPr>
        <p:grpSpPr>
          <a:xfrm>
            <a:off x="683567" y="2780928"/>
            <a:ext cx="8184661" cy="3606531"/>
            <a:chOff x="-1149058" y="877198"/>
            <a:chExt cx="11025430" cy="4929066"/>
          </a:xfrm>
        </p:grpSpPr>
        <p:pic>
          <p:nvPicPr>
            <p:cNvPr id="12" name="Picture 11">
              <a:extLst>
                <a:ext uri="{FF2B5EF4-FFF2-40B4-BE49-F238E27FC236}">
                  <a16:creationId xmlns:a16="http://schemas.microsoft.com/office/drawing/2014/main" id="{B4C040DD-AE42-4534-9744-AE0AE4D5C613}"/>
                </a:ext>
              </a:extLst>
            </p:cNvPr>
            <p:cNvPicPr>
              <a:picLocks noChangeAspect="1" noChangeArrowheads="1"/>
            </p:cNvPicPr>
            <p:nvPr/>
          </p:nvPicPr>
          <p:blipFill>
            <a:blip r:embed="rId3" cstate="print">
              <a:lum contrast="-12000"/>
            </a:blip>
            <a:srcRect/>
            <a:stretch>
              <a:fillRect/>
            </a:stretch>
          </p:blipFill>
          <p:spPr bwMode="auto">
            <a:xfrm>
              <a:off x="467544" y="1412776"/>
              <a:ext cx="2984413" cy="4393488"/>
            </a:xfrm>
            <a:prstGeom prst="rect">
              <a:avLst/>
            </a:prstGeom>
            <a:noFill/>
            <a:ln w="9525">
              <a:noFill/>
              <a:miter lim="800000"/>
              <a:headEnd/>
              <a:tailEnd/>
            </a:ln>
          </p:spPr>
        </p:pic>
        <p:pic>
          <p:nvPicPr>
            <p:cNvPr id="13" name="Picture 13" descr="CEMACH">
              <a:extLst>
                <a:ext uri="{FF2B5EF4-FFF2-40B4-BE49-F238E27FC236}">
                  <a16:creationId xmlns:a16="http://schemas.microsoft.com/office/drawing/2014/main" id="{8FA89E04-C4AA-4F5C-A42F-277096BB96F9}"/>
                </a:ext>
              </a:extLst>
            </p:cNvPr>
            <p:cNvPicPr>
              <a:picLocks noChangeAspect="1" noChangeArrowheads="1"/>
            </p:cNvPicPr>
            <p:nvPr/>
          </p:nvPicPr>
          <p:blipFill>
            <a:blip r:embed="rId4" cstate="print"/>
            <a:srcRect/>
            <a:stretch>
              <a:fillRect/>
            </a:stretch>
          </p:blipFill>
          <p:spPr bwMode="auto">
            <a:xfrm>
              <a:off x="3233018" y="1286773"/>
              <a:ext cx="2828925" cy="4010025"/>
            </a:xfrm>
            <a:prstGeom prst="rect">
              <a:avLst/>
            </a:prstGeom>
            <a:noFill/>
            <a:ln w="9525">
              <a:noFill/>
              <a:miter lim="800000"/>
              <a:headEnd/>
              <a:tailEnd/>
            </a:ln>
          </p:spPr>
        </p:pic>
        <p:pic>
          <p:nvPicPr>
            <p:cNvPr id="14" name="Picture 13">
              <a:extLst>
                <a:ext uri="{FF2B5EF4-FFF2-40B4-BE49-F238E27FC236}">
                  <a16:creationId xmlns:a16="http://schemas.microsoft.com/office/drawing/2014/main" id="{1C5344D8-4FC3-4D5B-A0B8-BEBE02A3614C}"/>
                </a:ext>
              </a:extLst>
            </p:cNvPr>
            <p:cNvPicPr>
              <a:picLocks noChangeAspect="1" noChangeArrowheads="1"/>
            </p:cNvPicPr>
            <p:nvPr/>
          </p:nvPicPr>
          <p:blipFill>
            <a:blip r:embed="rId5" cstate="print"/>
            <a:srcRect l="3731" t="9335" r="61427" b="10078"/>
            <a:stretch>
              <a:fillRect/>
            </a:stretch>
          </p:blipFill>
          <p:spPr bwMode="auto">
            <a:xfrm>
              <a:off x="-1149058" y="1923895"/>
              <a:ext cx="1944216" cy="2986744"/>
            </a:xfrm>
            <a:prstGeom prst="rect">
              <a:avLst/>
            </a:prstGeom>
            <a:noFill/>
            <a:ln w="9525">
              <a:noFill/>
              <a:miter lim="800000"/>
              <a:headEnd/>
              <a:tailEnd/>
            </a:ln>
          </p:spPr>
        </p:pic>
        <p:pic>
          <p:nvPicPr>
            <p:cNvPr id="15" name="Picture 3">
              <a:extLst>
                <a:ext uri="{FF2B5EF4-FFF2-40B4-BE49-F238E27FC236}">
                  <a16:creationId xmlns:a16="http://schemas.microsoft.com/office/drawing/2014/main" id="{8EF7E36A-B4D7-4D27-BC56-B3E708572CA3}"/>
                </a:ext>
              </a:extLst>
            </p:cNvPr>
            <p:cNvPicPr>
              <a:picLocks noChangeAspect="1" noChangeArrowheads="1"/>
            </p:cNvPicPr>
            <p:nvPr/>
          </p:nvPicPr>
          <p:blipFill>
            <a:blip r:embed="rId6" cstate="print"/>
            <a:srcRect/>
            <a:stretch>
              <a:fillRect/>
            </a:stretch>
          </p:blipFill>
          <p:spPr>
            <a:xfrm>
              <a:off x="6174411" y="877198"/>
              <a:ext cx="2325392" cy="3578712"/>
            </a:xfrm>
            <a:prstGeom prst="rect">
              <a:avLst/>
            </a:prstGeom>
            <a:noFill/>
          </p:spPr>
        </p:pic>
        <p:pic>
          <p:nvPicPr>
            <p:cNvPr id="16" name="Picture 2" descr="http://www.sad.scot.nhs.uk/media/16062/mbrrace-uk-logo.jpg?width=500&amp;height=162.26575809199318">
              <a:extLst>
                <a:ext uri="{FF2B5EF4-FFF2-40B4-BE49-F238E27FC236}">
                  <a16:creationId xmlns:a16="http://schemas.microsoft.com/office/drawing/2014/main" id="{CFA60E65-E025-46CF-8BD5-56BC8D935F99}"/>
                </a:ext>
              </a:extLst>
            </p:cNvPr>
            <p:cNvPicPr>
              <a:picLocks noChangeAspect="1" noChangeArrowheads="1"/>
            </p:cNvPicPr>
            <p:nvPr/>
          </p:nvPicPr>
          <p:blipFill>
            <a:blip r:embed="rId7" cstate="print"/>
            <a:srcRect/>
            <a:stretch>
              <a:fillRect/>
            </a:stretch>
          </p:blipFill>
          <p:spPr bwMode="auto">
            <a:xfrm>
              <a:off x="5499085" y="4421381"/>
              <a:ext cx="4377287" cy="1349783"/>
            </a:xfrm>
            <a:prstGeom prst="rect">
              <a:avLst/>
            </a:prstGeom>
            <a:noFill/>
          </p:spPr>
        </p:pic>
      </p:grpSp>
    </p:spTree>
    <p:extLst>
      <p:ext uri="{BB962C8B-B14F-4D97-AF65-F5344CB8AC3E}">
        <p14:creationId xmlns:p14="http://schemas.microsoft.com/office/powerpoint/2010/main" val="1166642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8" name="Picture 7">
            <a:extLst>
              <a:ext uri="{FF2B5EF4-FFF2-40B4-BE49-F238E27FC236}">
                <a16:creationId xmlns:a16="http://schemas.microsoft.com/office/drawing/2014/main" id="{A676F060-98FF-44C0-9FDD-8367E8ED5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659" y="5125654"/>
            <a:ext cx="2174232" cy="1615714"/>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25BBCF7C-AA79-4018-A0D1-3434D595F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953853"/>
            <a:ext cx="3033369" cy="2022246"/>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AB0F7024-545E-468A-BD70-A4618DD236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787" r="10222"/>
          <a:stretch/>
        </p:blipFill>
        <p:spPr>
          <a:xfrm rot="5400000">
            <a:off x="6618934" y="3011207"/>
            <a:ext cx="2442576" cy="246762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FF1FA267-7715-4BA7-A238-AABCC2C9D08B}"/>
              </a:ext>
            </a:extLst>
          </p:cNvPr>
          <p:cNvPicPr>
            <a:picLocks noChangeAspect="1"/>
          </p:cNvPicPr>
          <p:nvPr/>
        </p:nvPicPr>
        <p:blipFill rotWithShape="1">
          <a:blip r:embed="rId6"/>
          <a:srcRect l="22055" t="7412" r="23219" b="24643"/>
          <a:stretch/>
        </p:blipFill>
        <p:spPr>
          <a:xfrm>
            <a:off x="153500" y="2350824"/>
            <a:ext cx="4814799" cy="3561884"/>
          </a:xfrm>
          <a:prstGeom prst="rect">
            <a:avLst/>
          </a:prstGeom>
          <a:noFill/>
          <a:ln w="12700">
            <a:solidFill>
              <a:schemeClr val="tx1"/>
            </a:solidFill>
          </a:ln>
        </p:spPr>
      </p:pic>
      <p:sp>
        <p:nvSpPr>
          <p:cNvPr id="12" name="Rectangle 11">
            <a:extLst>
              <a:ext uri="{FF2B5EF4-FFF2-40B4-BE49-F238E27FC236}">
                <a16:creationId xmlns:a16="http://schemas.microsoft.com/office/drawing/2014/main" id="{614BAA5B-53E6-41EE-B30E-575038FCC762}"/>
              </a:ext>
            </a:extLst>
          </p:cNvPr>
          <p:cNvSpPr/>
          <p:nvPr/>
        </p:nvSpPr>
        <p:spPr>
          <a:xfrm>
            <a:off x="0" y="6518151"/>
            <a:ext cx="4136710" cy="369332"/>
          </a:xfrm>
          <a:prstGeom prst="rect">
            <a:avLst/>
          </a:prstGeom>
        </p:spPr>
        <p:txBody>
          <a:bodyPr wrap="none">
            <a:spAutoFit/>
          </a:bodyPr>
          <a:lstStyle/>
          <a:p>
            <a:r>
              <a:rPr lang="en-GB" dirty="0">
                <a:hlinkClick r:id="rId7"/>
              </a:rPr>
              <a:t>https://twitter.com/drlynnesykes?lang=en</a:t>
            </a:r>
            <a:endParaRPr lang="en-GB" dirty="0"/>
          </a:p>
        </p:txBody>
      </p:sp>
      <p:sp>
        <p:nvSpPr>
          <p:cNvPr id="14" name="Rectangle 13">
            <a:extLst>
              <a:ext uri="{FF2B5EF4-FFF2-40B4-BE49-F238E27FC236}">
                <a16:creationId xmlns:a16="http://schemas.microsoft.com/office/drawing/2014/main" id="{EF893832-2B1F-46F3-9CC1-100AA04E7A99}"/>
              </a:ext>
            </a:extLst>
          </p:cNvPr>
          <p:cNvSpPr/>
          <p:nvPr/>
        </p:nvSpPr>
        <p:spPr>
          <a:xfrm>
            <a:off x="-25435" y="6120042"/>
            <a:ext cx="6619802" cy="307777"/>
          </a:xfrm>
          <a:prstGeom prst="rect">
            <a:avLst/>
          </a:prstGeom>
        </p:spPr>
        <p:txBody>
          <a:bodyPr wrap="squar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https://www.youtube.com/watch?v=3iuvXjJ0QC8&amp;feature=youtu.be</a:t>
            </a:r>
            <a:endParaRPr lang="en-GB" sz="1400" dirty="0"/>
          </a:p>
        </p:txBody>
      </p:sp>
      <p:sp>
        <p:nvSpPr>
          <p:cNvPr id="15" name="TextBox 14">
            <a:extLst>
              <a:ext uri="{FF2B5EF4-FFF2-40B4-BE49-F238E27FC236}">
                <a16:creationId xmlns:a16="http://schemas.microsoft.com/office/drawing/2014/main" id="{8202765C-0E50-4594-A441-66EF28288475}"/>
              </a:ext>
            </a:extLst>
          </p:cNvPr>
          <p:cNvSpPr txBox="1"/>
          <p:nvPr/>
        </p:nvSpPr>
        <p:spPr>
          <a:xfrm>
            <a:off x="261257" y="1124744"/>
            <a:ext cx="5030823" cy="830997"/>
          </a:xfrm>
          <a:prstGeom prst="rect">
            <a:avLst/>
          </a:prstGeom>
          <a:noFill/>
        </p:spPr>
        <p:txBody>
          <a:bodyPr wrap="square" rtlCol="0">
            <a:spAutoFit/>
          </a:bodyPr>
          <a:lstStyle/>
          <a:p>
            <a:r>
              <a:rPr lang="en-GB" sz="2400" b="1" dirty="0">
                <a:solidFill>
                  <a:srgbClr val="0070C0"/>
                </a:solidFill>
                <a:latin typeface="Arial" panose="020B0604020202020204" pitchFamily="34" charset="0"/>
                <a:cs typeface="Arial" panose="020B0604020202020204" pitchFamily="34" charset="0"/>
              </a:rPr>
              <a:t>Preterm Birth Social Media and Parent Involvement</a:t>
            </a:r>
          </a:p>
        </p:txBody>
      </p:sp>
    </p:spTree>
    <p:extLst>
      <p:ext uri="{BB962C8B-B14F-4D97-AF65-F5344CB8AC3E}">
        <p14:creationId xmlns:p14="http://schemas.microsoft.com/office/powerpoint/2010/main" val="3571529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140968"/>
            <a:ext cx="7344816" cy="720080"/>
          </a:xfrm>
        </p:spPr>
        <p:txBody>
          <a:bodyPr>
            <a:normAutofit/>
          </a:bodyPr>
          <a:lstStyle/>
          <a:p>
            <a:r>
              <a:rPr lang="en-GB" sz="3200" b="1" dirty="0">
                <a:solidFill>
                  <a:srgbClr val="007BC3"/>
                </a:solidFill>
                <a:latin typeface="Arial" pitchFamily="34" charset="0"/>
                <a:cs typeface="Arial" pitchFamily="34" charset="0"/>
              </a:rPr>
              <a:t>Thank you</a:t>
            </a: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106872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10" name="Picture 9">
            <a:extLst>
              <a:ext uri="{FF2B5EF4-FFF2-40B4-BE49-F238E27FC236}">
                <a16:creationId xmlns:a16="http://schemas.microsoft.com/office/drawing/2014/main" id="{A51BD0A8-3F8F-428A-9906-CF8EDF926561}"/>
              </a:ext>
            </a:extLst>
          </p:cNvPr>
          <p:cNvPicPr>
            <a:picLocks noChangeAspect="1"/>
          </p:cNvPicPr>
          <p:nvPr/>
        </p:nvPicPr>
        <p:blipFill>
          <a:blip r:embed="rId3"/>
          <a:stretch>
            <a:fillRect/>
          </a:stretch>
        </p:blipFill>
        <p:spPr>
          <a:xfrm>
            <a:off x="575556" y="1774036"/>
            <a:ext cx="7992888" cy="4967332"/>
          </a:xfrm>
          <a:prstGeom prst="rect">
            <a:avLst/>
          </a:prstGeom>
        </p:spPr>
      </p:pic>
      <p:sp>
        <p:nvSpPr>
          <p:cNvPr id="11" name="TextBox 10">
            <a:extLst>
              <a:ext uri="{FF2B5EF4-FFF2-40B4-BE49-F238E27FC236}">
                <a16:creationId xmlns:a16="http://schemas.microsoft.com/office/drawing/2014/main" id="{5433FC14-D4A6-4D65-9852-ED191D0E250B}"/>
              </a:ext>
            </a:extLst>
          </p:cNvPr>
          <p:cNvSpPr txBox="1"/>
          <p:nvPr/>
        </p:nvSpPr>
        <p:spPr>
          <a:xfrm>
            <a:off x="467544" y="1052736"/>
            <a:ext cx="6696744"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Causes of maternal death 2014-2016</a:t>
            </a:r>
          </a:p>
        </p:txBody>
      </p:sp>
    </p:spTree>
    <p:extLst>
      <p:ext uri="{BB962C8B-B14F-4D97-AF65-F5344CB8AC3E}">
        <p14:creationId xmlns:p14="http://schemas.microsoft.com/office/powerpoint/2010/main" val="314016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10" name="Title 4">
            <a:extLst>
              <a:ext uri="{FF2B5EF4-FFF2-40B4-BE49-F238E27FC236}">
                <a16:creationId xmlns:a16="http://schemas.microsoft.com/office/drawing/2014/main" id="{CC6A6DB6-247E-4399-8FDD-79183E49E921}"/>
              </a:ext>
            </a:extLst>
          </p:cNvPr>
          <p:cNvSpPr txBox="1">
            <a:spLocks/>
          </p:cNvSpPr>
          <p:nvPr/>
        </p:nvSpPr>
        <p:spPr>
          <a:xfrm>
            <a:off x="209731" y="953853"/>
            <a:ext cx="3738846" cy="74266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a:solidFill>
                  <a:srgbClr val="0070C0"/>
                </a:solidFill>
              </a:rPr>
              <a:t>Cardiac deaths</a:t>
            </a:r>
          </a:p>
        </p:txBody>
      </p:sp>
      <p:sp>
        <p:nvSpPr>
          <p:cNvPr id="11" name="Text Placeholder 5">
            <a:extLst>
              <a:ext uri="{FF2B5EF4-FFF2-40B4-BE49-F238E27FC236}">
                <a16:creationId xmlns:a16="http://schemas.microsoft.com/office/drawing/2014/main" id="{56F2BB96-0FE9-4DAF-B3E4-69D991F08E00}"/>
              </a:ext>
            </a:extLst>
          </p:cNvPr>
          <p:cNvSpPr txBox="1">
            <a:spLocks/>
          </p:cNvSpPr>
          <p:nvPr/>
        </p:nvSpPr>
        <p:spPr>
          <a:xfrm>
            <a:off x="395536" y="1918241"/>
            <a:ext cx="3553041" cy="21602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GB" sz="1800" dirty="0">
                <a:latin typeface="Arial" panose="020B0604020202020204" pitchFamily="34" charset="0"/>
                <a:cs typeface="Arial" panose="020B0604020202020204" pitchFamily="34" charset="0"/>
              </a:rPr>
              <a:t>2012-2014 – 2 per 100,000 women died from heart disease</a:t>
            </a:r>
          </a:p>
          <a:p>
            <a:pPr marL="0" indent="0" fontAlgn="auto">
              <a:spcAft>
                <a:spcPts val="0"/>
              </a:spcAft>
              <a:buNone/>
            </a:pPr>
            <a:endParaRPr lang="en-GB" sz="1800" dirty="0">
              <a:latin typeface="Arial" panose="020B0604020202020204" pitchFamily="34" charset="0"/>
              <a:cs typeface="Arial" panose="020B0604020202020204" pitchFamily="34" charset="0"/>
            </a:endParaRPr>
          </a:p>
          <a:p>
            <a:pPr marL="0" indent="0" fontAlgn="auto">
              <a:spcAft>
                <a:spcPts val="0"/>
              </a:spcAft>
              <a:buNone/>
            </a:pPr>
            <a:r>
              <a:rPr lang="en-GB" sz="1800" dirty="0">
                <a:latin typeface="Arial" panose="020B0604020202020204" pitchFamily="34" charset="0"/>
                <a:cs typeface="Arial" panose="020B0604020202020204" pitchFamily="34" charset="0"/>
              </a:rPr>
              <a:t>2009 -2014   189 cardiac deaths  in UK and Ireland</a:t>
            </a:r>
          </a:p>
          <a:p>
            <a:pPr marL="0" indent="0" fontAlgn="auto">
              <a:spcAft>
                <a:spcPts val="0"/>
              </a:spcAft>
              <a:buNone/>
            </a:pPr>
            <a:endParaRPr lang="en-GB" sz="1800" dirty="0"/>
          </a:p>
        </p:txBody>
      </p:sp>
      <p:pic>
        <p:nvPicPr>
          <p:cNvPr id="12" name="Picture 11">
            <a:extLst>
              <a:ext uri="{FF2B5EF4-FFF2-40B4-BE49-F238E27FC236}">
                <a16:creationId xmlns:a16="http://schemas.microsoft.com/office/drawing/2014/main" id="{27B63C6F-6188-4AF5-B111-D5A5752DE253}"/>
              </a:ext>
            </a:extLst>
          </p:cNvPr>
          <p:cNvPicPr/>
          <p:nvPr/>
        </p:nvPicPr>
        <p:blipFill>
          <a:blip r:embed="rId3"/>
          <a:stretch>
            <a:fillRect/>
          </a:stretch>
        </p:blipFill>
        <p:spPr>
          <a:xfrm>
            <a:off x="4368109" y="923943"/>
            <a:ext cx="4715494" cy="3318653"/>
          </a:xfrm>
          <a:prstGeom prst="rect">
            <a:avLst/>
          </a:prstGeom>
        </p:spPr>
      </p:pic>
      <p:sp>
        <p:nvSpPr>
          <p:cNvPr id="13" name="TextBox 12">
            <a:extLst>
              <a:ext uri="{FF2B5EF4-FFF2-40B4-BE49-F238E27FC236}">
                <a16:creationId xmlns:a16="http://schemas.microsoft.com/office/drawing/2014/main" id="{8BE8B5FC-21AE-4D4B-9656-2E3401B7EAE4}"/>
              </a:ext>
            </a:extLst>
          </p:cNvPr>
          <p:cNvSpPr txBox="1"/>
          <p:nvPr/>
        </p:nvSpPr>
        <p:spPr>
          <a:xfrm>
            <a:off x="226871" y="4300204"/>
            <a:ext cx="8737617" cy="2534027"/>
          </a:xfrm>
          <a:prstGeom prst="rect">
            <a:avLst/>
          </a:prstGeom>
          <a:noFill/>
        </p:spPr>
        <p:txBody>
          <a:bodyPr wrap="square" rtlCol="0">
            <a:spAutoFit/>
          </a:bodyPr>
          <a:lstStyle/>
          <a:p>
            <a:pPr marL="285750" indent="-285750" fontAlgn="auto">
              <a:lnSpc>
                <a:spcPct val="150000"/>
              </a:lnSpc>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Women with cardiac risk factors (older maternal age, obesity) should undergo cardiac assessment prior to assisted reproductive / fertility treatment</a:t>
            </a:r>
          </a:p>
          <a:p>
            <a:pPr marL="285750" indent="-285750" fontAlgn="auto">
              <a:lnSpc>
                <a:spcPct val="150000"/>
              </a:lnSpc>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Low threshold for investigating women with risk factors</a:t>
            </a:r>
          </a:p>
          <a:p>
            <a:pPr marL="285750" indent="-285750" fontAlgn="auto">
              <a:lnSpc>
                <a:spcPct val="150000"/>
              </a:lnSpc>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Investigations should not be withheld because of pregnancy</a:t>
            </a:r>
          </a:p>
          <a:p>
            <a:pPr marL="285750" indent="-285750" fontAlgn="auto">
              <a:lnSpc>
                <a:spcPct val="150000"/>
              </a:lnSpc>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Multi-disciplinary working</a:t>
            </a:r>
          </a:p>
          <a:p>
            <a:pPr marL="285750" indent="-285750" fontAlgn="auto">
              <a:lnSpc>
                <a:spcPct val="150000"/>
              </a:lnSpc>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Need for communication between specialities, including primary care</a:t>
            </a:r>
          </a:p>
        </p:txBody>
      </p:sp>
    </p:spTree>
    <p:extLst>
      <p:ext uri="{BB962C8B-B14F-4D97-AF65-F5344CB8AC3E}">
        <p14:creationId xmlns:p14="http://schemas.microsoft.com/office/powerpoint/2010/main" val="99122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9" name="Title 4">
            <a:extLst>
              <a:ext uri="{FF2B5EF4-FFF2-40B4-BE49-F238E27FC236}">
                <a16:creationId xmlns:a16="http://schemas.microsoft.com/office/drawing/2014/main" id="{EDDBFFD2-1FB2-4575-8619-E31C0EBF633E}"/>
              </a:ext>
            </a:extLst>
          </p:cNvPr>
          <p:cNvSpPr txBox="1">
            <a:spLocks/>
          </p:cNvSpPr>
          <p:nvPr/>
        </p:nvSpPr>
        <p:spPr>
          <a:xfrm>
            <a:off x="89766" y="997883"/>
            <a:ext cx="5572125" cy="71235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a:solidFill>
                  <a:srgbClr val="0070C0"/>
                </a:solidFill>
              </a:rPr>
              <a:t>Delayed cardiac diagnosis</a:t>
            </a:r>
          </a:p>
        </p:txBody>
      </p:sp>
      <p:sp>
        <p:nvSpPr>
          <p:cNvPr id="10" name="Text Placeholder 5">
            <a:extLst>
              <a:ext uri="{FF2B5EF4-FFF2-40B4-BE49-F238E27FC236}">
                <a16:creationId xmlns:a16="http://schemas.microsoft.com/office/drawing/2014/main" id="{B367F1EC-DBC3-4E91-842F-1F4758DD820C}"/>
              </a:ext>
            </a:extLst>
          </p:cNvPr>
          <p:cNvSpPr txBox="1">
            <a:spLocks/>
          </p:cNvSpPr>
          <p:nvPr/>
        </p:nvSpPr>
        <p:spPr>
          <a:xfrm>
            <a:off x="107504" y="2060848"/>
            <a:ext cx="4032448" cy="4245729"/>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GB" sz="2000" i="1" dirty="0"/>
              <a:t>A pregnant woman presented on five occasions within two weeks to different hospitals and her GP complaining of cough, dyspnoea and orthopnoea. She was tachycardic. She was prescribed multiple curses of antibiotics to which she failed to respond. No further investigations were done. Eventually a diagnosis of peripartum cardiomyopathy was made and she was delivered by LSCS. Despite insertion of a balloon pump, ECMO and attempted LVAD insertion, she died shortly after delivery.</a:t>
            </a:r>
          </a:p>
        </p:txBody>
      </p:sp>
      <p:pic>
        <p:nvPicPr>
          <p:cNvPr id="11" name="Picture 10">
            <a:extLst>
              <a:ext uri="{FF2B5EF4-FFF2-40B4-BE49-F238E27FC236}">
                <a16:creationId xmlns:a16="http://schemas.microsoft.com/office/drawing/2014/main" id="{E1D487F9-AF73-4F70-965B-F88F4F343BBE}"/>
              </a:ext>
            </a:extLst>
          </p:cNvPr>
          <p:cNvPicPr/>
          <p:nvPr/>
        </p:nvPicPr>
        <p:blipFill>
          <a:blip r:embed="rId3"/>
          <a:stretch>
            <a:fillRect/>
          </a:stretch>
        </p:blipFill>
        <p:spPr>
          <a:xfrm>
            <a:off x="4139952" y="1556790"/>
            <a:ext cx="4914282" cy="4464469"/>
          </a:xfrm>
          <a:prstGeom prst="rect">
            <a:avLst/>
          </a:prstGeom>
        </p:spPr>
      </p:pic>
    </p:spTree>
    <p:extLst>
      <p:ext uri="{BB962C8B-B14F-4D97-AF65-F5344CB8AC3E}">
        <p14:creationId xmlns:p14="http://schemas.microsoft.com/office/powerpoint/2010/main" val="151494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15" name="Title 4">
            <a:extLst>
              <a:ext uri="{FF2B5EF4-FFF2-40B4-BE49-F238E27FC236}">
                <a16:creationId xmlns:a16="http://schemas.microsoft.com/office/drawing/2014/main" id="{681A76E9-3C21-4ECC-9620-9AA85C3E5DB8}"/>
              </a:ext>
            </a:extLst>
          </p:cNvPr>
          <p:cNvSpPr txBox="1">
            <a:spLocks/>
          </p:cNvSpPr>
          <p:nvPr/>
        </p:nvSpPr>
        <p:spPr>
          <a:xfrm>
            <a:off x="0" y="953853"/>
            <a:ext cx="5174095" cy="53643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a:solidFill>
                  <a:srgbClr val="0070C0"/>
                </a:solidFill>
              </a:rPr>
              <a:t>Venous thromboembolism</a:t>
            </a:r>
          </a:p>
        </p:txBody>
      </p:sp>
      <p:pic>
        <p:nvPicPr>
          <p:cNvPr id="16" name="Picture 15">
            <a:extLst>
              <a:ext uri="{FF2B5EF4-FFF2-40B4-BE49-F238E27FC236}">
                <a16:creationId xmlns:a16="http://schemas.microsoft.com/office/drawing/2014/main" id="{D3FAB7FF-2D6C-45F2-8849-54CDA7FDA925}"/>
              </a:ext>
            </a:extLst>
          </p:cNvPr>
          <p:cNvPicPr/>
          <p:nvPr/>
        </p:nvPicPr>
        <p:blipFill>
          <a:blip r:embed="rId3"/>
          <a:stretch>
            <a:fillRect/>
          </a:stretch>
        </p:blipFill>
        <p:spPr>
          <a:xfrm>
            <a:off x="5306582" y="1268762"/>
            <a:ext cx="3736313" cy="2512530"/>
          </a:xfrm>
          <a:prstGeom prst="rect">
            <a:avLst/>
          </a:prstGeom>
        </p:spPr>
      </p:pic>
      <p:pic>
        <p:nvPicPr>
          <p:cNvPr id="17" name="Picture 16">
            <a:extLst>
              <a:ext uri="{FF2B5EF4-FFF2-40B4-BE49-F238E27FC236}">
                <a16:creationId xmlns:a16="http://schemas.microsoft.com/office/drawing/2014/main" id="{C597F83F-3D32-43E5-AC61-F8D09B80FFD1}"/>
              </a:ext>
            </a:extLst>
          </p:cNvPr>
          <p:cNvPicPr>
            <a:picLocks noChangeAspect="1"/>
          </p:cNvPicPr>
          <p:nvPr/>
        </p:nvPicPr>
        <p:blipFill>
          <a:blip r:embed="rId4"/>
          <a:stretch>
            <a:fillRect/>
          </a:stretch>
        </p:blipFill>
        <p:spPr>
          <a:xfrm>
            <a:off x="5436096" y="4036268"/>
            <a:ext cx="3606800" cy="2705100"/>
          </a:xfrm>
          <a:prstGeom prst="rect">
            <a:avLst/>
          </a:prstGeom>
        </p:spPr>
      </p:pic>
      <p:sp>
        <p:nvSpPr>
          <p:cNvPr id="18" name="Text Placeholder 5">
            <a:extLst>
              <a:ext uri="{FF2B5EF4-FFF2-40B4-BE49-F238E27FC236}">
                <a16:creationId xmlns:a16="http://schemas.microsoft.com/office/drawing/2014/main" id="{0E7CD12C-8876-46EB-8FC7-82F32986C835}"/>
              </a:ext>
            </a:extLst>
          </p:cNvPr>
          <p:cNvSpPr txBox="1">
            <a:spLocks/>
          </p:cNvSpPr>
          <p:nvPr/>
        </p:nvSpPr>
        <p:spPr>
          <a:xfrm>
            <a:off x="200331" y="1572221"/>
            <a:ext cx="5106251" cy="5169142"/>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GB" sz="2000" b="1" dirty="0">
                <a:solidFill>
                  <a:srgbClr val="C00000"/>
                </a:solidFill>
              </a:rPr>
              <a:t>Pulmonary embolism is the leading cause of direct death in pregnancy</a:t>
            </a:r>
          </a:p>
          <a:p>
            <a:pPr marL="0" indent="0" fontAlgn="auto">
              <a:spcAft>
                <a:spcPts val="0"/>
              </a:spcAft>
              <a:buNone/>
            </a:pPr>
            <a:endParaRPr lang="en-GB" sz="2000" dirty="0"/>
          </a:p>
          <a:p>
            <a:pPr marL="0" indent="0" fontAlgn="auto">
              <a:spcAft>
                <a:spcPts val="0"/>
              </a:spcAft>
              <a:buNone/>
            </a:pPr>
            <a:r>
              <a:rPr lang="en-GB" sz="2000" dirty="0"/>
              <a:t>Many fatal antenatal VTE events occur in the first trimester and therefore prophylaxis for women with previous VTE should begin early in pregnancy</a:t>
            </a:r>
          </a:p>
          <a:p>
            <a:pPr marL="0" indent="0" fontAlgn="auto">
              <a:spcAft>
                <a:spcPts val="0"/>
              </a:spcAft>
              <a:buNone/>
            </a:pPr>
            <a:endParaRPr lang="en-GB" sz="2000" dirty="0"/>
          </a:p>
          <a:p>
            <a:pPr marL="0" indent="0" fontAlgn="auto">
              <a:spcAft>
                <a:spcPts val="0"/>
              </a:spcAft>
              <a:buNone/>
            </a:pPr>
            <a:r>
              <a:rPr lang="en-GB" sz="2000" dirty="0"/>
              <a:t>Highest risk is postpartum (peaks at 3 weeks postpartum)</a:t>
            </a:r>
          </a:p>
          <a:p>
            <a:pPr marL="0" indent="0" fontAlgn="auto">
              <a:spcAft>
                <a:spcPts val="0"/>
              </a:spcAft>
              <a:buNone/>
            </a:pPr>
            <a:endParaRPr lang="en-GB" sz="2000" dirty="0"/>
          </a:p>
          <a:p>
            <a:pPr marL="0" indent="0" fontAlgn="auto">
              <a:spcAft>
                <a:spcPts val="0"/>
              </a:spcAft>
              <a:buNone/>
            </a:pPr>
            <a:r>
              <a:rPr lang="en-GB" sz="2000" dirty="0"/>
              <a:t>VTE risk varies from 21-84 fold from baseline non-pregnant, non-postpartum rates</a:t>
            </a:r>
          </a:p>
          <a:p>
            <a:pPr marL="0" indent="0" fontAlgn="auto">
              <a:spcAft>
                <a:spcPts val="0"/>
              </a:spcAft>
              <a:buNone/>
            </a:pPr>
            <a:endParaRPr lang="en-GB" sz="2000" dirty="0"/>
          </a:p>
          <a:p>
            <a:pPr marL="0" indent="0" fontAlgn="auto">
              <a:spcAft>
                <a:spcPts val="0"/>
              </a:spcAft>
              <a:buNone/>
            </a:pPr>
            <a:r>
              <a:rPr lang="en-GB" sz="2000" dirty="0"/>
              <a:t>Women currently undergo a VTE  risk assessment at booking, each admission, and post-delivery</a:t>
            </a:r>
          </a:p>
        </p:txBody>
      </p:sp>
    </p:spTree>
    <p:extLst>
      <p:ext uri="{BB962C8B-B14F-4D97-AF65-F5344CB8AC3E}">
        <p14:creationId xmlns:p14="http://schemas.microsoft.com/office/powerpoint/2010/main" val="95994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8" name="Picture 7" descr="Screen Shot 2015-09-10 at 13.38.22.png">
            <a:extLst>
              <a:ext uri="{FF2B5EF4-FFF2-40B4-BE49-F238E27FC236}">
                <a16:creationId xmlns:a16="http://schemas.microsoft.com/office/drawing/2014/main" id="{0FC5B053-3654-4D81-BC17-E874B1CAD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21776" y="1359541"/>
            <a:ext cx="6170872" cy="5317158"/>
          </a:xfrm>
          <a:prstGeom prst="rect">
            <a:avLst/>
          </a:prstGeom>
        </p:spPr>
      </p:pic>
      <p:sp>
        <p:nvSpPr>
          <p:cNvPr id="11" name="Title 4">
            <a:extLst>
              <a:ext uri="{FF2B5EF4-FFF2-40B4-BE49-F238E27FC236}">
                <a16:creationId xmlns:a16="http://schemas.microsoft.com/office/drawing/2014/main" id="{937E707B-3B97-4633-8225-DECF0E048DA6}"/>
              </a:ext>
            </a:extLst>
          </p:cNvPr>
          <p:cNvSpPr txBox="1">
            <a:spLocks/>
          </p:cNvSpPr>
          <p:nvPr/>
        </p:nvSpPr>
        <p:spPr>
          <a:xfrm>
            <a:off x="107504" y="1264166"/>
            <a:ext cx="4824536" cy="1017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400" b="1" dirty="0">
                <a:solidFill>
                  <a:schemeClr val="accent4">
                    <a:lumMod val="50000"/>
                  </a:schemeClr>
                </a:solidFill>
                <a:latin typeface="Arial" panose="020B0604020202020204" pitchFamily="34" charset="0"/>
                <a:cs typeface="Arial" panose="020B0604020202020204" pitchFamily="34" charset="0"/>
              </a:rPr>
              <a:t/>
            </a:r>
            <a:br>
              <a:rPr lang="en-GB" sz="2400" b="1" dirty="0">
                <a:solidFill>
                  <a:schemeClr val="accent4">
                    <a:lumMod val="50000"/>
                  </a:schemeClr>
                </a:solidFill>
                <a:latin typeface="Arial" panose="020B0604020202020204" pitchFamily="34" charset="0"/>
                <a:cs typeface="Arial" panose="020B0604020202020204" pitchFamily="34" charset="0"/>
              </a:rPr>
            </a:br>
            <a:r>
              <a:rPr lang="en-GB" sz="2400" b="1" dirty="0">
                <a:solidFill>
                  <a:srgbClr val="0070C0"/>
                </a:solidFill>
                <a:latin typeface="Arial" panose="020B0604020202020204" pitchFamily="34" charset="0"/>
                <a:cs typeface="Arial" panose="020B0604020202020204" pitchFamily="34" charset="0"/>
              </a:rPr>
              <a:t>Assessing the need for thromboprophylaxis in pregnancy</a:t>
            </a:r>
            <a:br>
              <a:rPr lang="en-GB" sz="2400" b="1" dirty="0">
                <a:solidFill>
                  <a:srgbClr val="0070C0"/>
                </a:solidFill>
                <a:latin typeface="Arial" panose="020B0604020202020204" pitchFamily="34" charset="0"/>
                <a:cs typeface="Arial" panose="020B0604020202020204" pitchFamily="34" charset="0"/>
              </a:rPr>
            </a:br>
            <a:endParaRPr lang="en-GB" sz="2400" dirty="0">
              <a:solidFill>
                <a:srgbClr val="0070C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EB37A7A-F813-44BB-9829-07645AEDDC3E}"/>
              </a:ext>
            </a:extLst>
          </p:cNvPr>
          <p:cNvSpPr/>
          <p:nvPr/>
        </p:nvSpPr>
        <p:spPr>
          <a:xfrm>
            <a:off x="2519772" y="6488668"/>
            <a:ext cx="4543488" cy="369332"/>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RCOG Green-top Guideline No.37a, April 2015</a:t>
            </a:r>
            <a:r>
              <a:rPr lang="en-GB" sz="16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FB38575-5EB4-488B-8104-39B41DEF6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04" y="4806102"/>
            <a:ext cx="2077631" cy="2077631"/>
          </a:xfrm>
          <a:prstGeom prst="rect">
            <a:avLst/>
          </a:prstGeom>
        </p:spPr>
      </p:pic>
      <p:pic>
        <p:nvPicPr>
          <p:cNvPr id="15" name="Picture 14">
            <a:extLst>
              <a:ext uri="{FF2B5EF4-FFF2-40B4-BE49-F238E27FC236}">
                <a16:creationId xmlns:a16="http://schemas.microsoft.com/office/drawing/2014/main" id="{30D1FB0E-E3DB-4FDF-842D-B60196207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23" y="2619703"/>
            <a:ext cx="2623679" cy="2186399"/>
          </a:xfrm>
          <a:prstGeom prst="rect">
            <a:avLst/>
          </a:prstGeom>
        </p:spPr>
      </p:pic>
    </p:spTree>
    <p:extLst>
      <p:ext uri="{BB962C8B-B14F-4D97-AF65-F5344CB8AC3E}">
        <p14:creationId xmlns:p14="http://schemas.microsoft.com/office/powerpoint/2010/main" val="246923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12" name="Title 4">
            <a:extLst>
              <a:ext uri="{FF2B5EF4-FFF2-40B4-BE49-F238E27FC236}">
                <a16:creationId xmlns:a16="http://schemas.microsoft.com/office/drawing/2014/main" id="{528CC7E8-13ED-493B-A701-50F4AC146C62}"/>
              </a:ext>
            </a:extLst>
          </p:cNvPr>
          <p:cNvSpPr txBox="1">
            <a:spLocks/>
          </p:cNvSpPr>
          <p:nvPr/>
        </p:nvSpPr>
        <p:spPr>
          <a:xfrm>
            <a:off x="261256" y="967841"/>
            <a:ext cx="3302631" cy="17553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800" b="1" dirty="0">
                <a:solidFill>
                  <a:srgbClr val="0070C0"/>
                </a:solidFill>
                <a:latin typeface="Arial" panose="020B0604020202020204" pitchFamily="34" charset="0"/>
                <a:cs typeface="Arial" panose="020B0604020202020204" pitchFamily="34" charset="0"/>
              </a:rPr>
              <a:t>Optimising health in preparation for pregnancy</a:t>
            </a:r>
          </a:p>
        </p:txBody>
      </p:sp>
      <p:pic>
        <p:nvPicPr>
          <p:cNvPr id="13" name="Picture 12">
            <a:extLst>
              <a:ext uri="{FF2B5EF4-FFF2-40B4-BE49-F238E27FC236}">
                <a16:creationId xmlns:a16="http://schemas.microsoft.com/office/drawing/2014/main" id="{F4A60DC9-786D-4298-BD97-19C622A4D61E}"/>
              </a:ext>
            </a:extLst>
          </p:cNvPr>
          <p:cNvPicPr>
            <a:picLocks noChangeAspect="1"/>
          </p:cNvPicPr>
          <p:nvPr/>
        </p:nvPicPr>
        <p:blipFill>
          <a:blip r:embed="rId3"/>
          <a:stretch>
            <a:fillRect/>
          </a:stretch>
        </p:blipFill>
        <p:spPr>
          <a:xfrm>
            <a:off x="3707903" y="940699"/>
            <a:ext cx="5350917" cy="5947832"/>
          </a:xfrm>
          <a:prstGeom prst="rect">
            <a:avLst/>
          </a:prstGeom>
        </p:spPr>
      </p:pic>
    </p:spTree>
    <p:extLst>
      <p:ext uri="{BB962C8B-B14F-4D97-AF65-F5344CB8AC3E}">
        <p14:creationId xmlns:p14="http://schemas.microsoft.com/office/powerpoint/2010/main" val="1171489141"/>
      </p:ext>
    </p:extLst>
  </p:cSld>
  <p:clrMapOvr>
    <a:masterClrMapping/>
  </p:clrMapOvr>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007BC3"/>
      </a:accent1>
      <a:accent2>
        <a:srgbClr val="333399"/>
      </a:accent2>
      <a:accent3>
        <a:srgbClr val="FFFFFF"/>
      </a:accent3>
      <a:accent4>
        <a:srgbClr val="000000"/>
      </a:accent4>
      <a:accent5>
        <a:srgbClr val="AABFDE"/>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Pages>0</Pages>
  <Words>1164</Words>
  <Characters>0</Characters>
  <Application>Microsoft Office PowerPoint</Application>
  <PresentationFormat>On-screen Show (4:3)</PresentationFormat>
  <Lines>0</Lines>
  <Paragraphs>230</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Bold</vt:lpstr>
      <vt:lpstr>Calibri</vt:lpstr>
      <vt:lpstr>Gill Sans</vt:lpstr>
      <vt:lpstr>Lucida Grande</vt:lpstr>
      <vt:lpstr>Times New Roman</vt:lpstr>
      <vt:lpstr>ヒラギノ角ゴ ProN W3</vt:lpstr>
      <vt:lpstr>Default - Title Slide</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Maternal medicine services</vt:lpstr>
      <vt:lpstr>PowerPoint Presentation</vt:lpstr>
      <vt:lpstr>PowerPoint Presentation</vt:lpstr>
      <vt:lpstr>PowerPoint Presentation</vt:lpstr>
      <vt:lpstr>Fetal medicine services</vt:lpstr>
      <vt:lpstr>Fetal medicine services @ QCCH</vt:lpstr>
      <vt:lpstr>Fetal neurology @ CFC</vt:lpstr>
      <vt:lpstr>Fetal medicine research and training</vt:lpstr>
      <vt:lpstr>PowerPoint Presentation</vt:lpstr>
      <vt:lpstr>Perinatal mental health services</vt:lpstr>
      <vt:lpstr>Adverse outcomes</vt:lpstr>
      <vt:lpstr>PowerPoint Presentation</vt:lpstr>
      <vt:lpstr>Prescribing principles</vt:lpstr>
      <vt:lpstr>Multi-agency working is central</vt:lpstr>
      <vt:lpstr>Referring to Imperial PNMH services</vt:lpstr>
      <vt:lpstr>PowerPoint Presentation</vt:lpstr>
      <vt:lpstr>Prematurity Services</vt:lpstr>
      <vt:lpstr>PowerPoint Presentation</vt:lpstr>
      <vt:lpstr>Risk factors for preterm birth</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sgrange</dc:creator>
  <cp:lastModifiedBy>King, Joselyn</cp:lastModifiedBy>
  <cp:revision>33</cp:revision>
  <dcterms:modified xsi:type="dcterms:W3CDTF">2019-12-10T14:03:57Z</dcterms:modified>
</cp:coreProperties>
</file>