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2"/>
  </p:notesMasterIdLst>
  <p:sldIdLst>
    <p:sldId id="276" r:id="rId3"/>
    <p:sldId id="256" r:id="rId4"/>
    <p:sldId id="299" r:id="rId5"/>
    <p:sldId id="300" r:id="rId6"/>
    <p:sldId id="301" r:id="rId7"/>
    <p:sldId id="302" r:id="rId8"/>
    <p:sldId id="296" r:id="rId9"/>
    <p:sldId id="304" r:id="rId10"/>
    <p:sldId id="303" r:id="rId11"/>
    <p:sldId id="311" r:id="rId12"/>
    <p:sldId id="305" r:id="rId13"/>
    <p:sldId id="306" r:id="rId14"/>
    <p:sldId id="314" r:id="rId15"/>
    <p:sldId id="312" r:id="rId16"/>
    <p:sldId id="298" r:id="rId17"/>
    <p:sldId id="317" r:id="rId18"/>
    <p:sldId id="318" r:id="rId19"/>
    <p:sldId id="315" r:id="rId20"/>
    <p:sldId id="308" r:id="rId21"/>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ke, Iren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30946811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EDD4E874-6A39-467B-9C66-76D66DF30D25}" type="slidenum">
              <a:rPr lang="en-US"/>
              <a:pPr>
                <a:defRPr/>
              </a:pPr>
              <a:t>‹#›</a:t>
            </a:fld>
            <a:endParaRPr lang="en-US"/>
          </a:p>
        </p:txBody>
      </p:sp>
    </p:spTree>
    <p:extLst>
      <p:ext uri="{BB962C8B-B14F-4D97-AF65-F5344CB8AC3E}">
        <p14:creationId xmlns:p14="http://schemas.microsoft.com/office/powerpoint/2010/main" val="5172866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AF70674E-1189-4646-B05D-8DC763FC41B9}" type="slidenum">
              <a:rPr lang="en-US"/>
              <a:pPr>
                <a:defRPr/>
              </a:pPr>
              <a:t>‹#›</a:t>
            </a:fld>
            <a:endParaRPr lang="en-US"/>
          </a:p>
        </p:txBody>
      </p:sp>
    </p:spTree>
    <p:extLst>
      <p:ext uri="{BB962C8B-B14F-4D97-AF65-F5344CB8AC3E}">
        <p14:creationId xmlns:p14="http://schemas.microsoft.com/office/powerpoint/2010/main" val="24401337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3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844675"/>
            <a:ext cx="56769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753C855E-B238-48BA-B29A-B5F623055E2B}" type="slidenum">
              <a:rPr lang="en-US"/>
              <a:pPr>
                <a:defRPr/>
              </a:pPr>
              <a:t>‹#›</a:t>
            </a:fld>
            <a:endParaRPr lang="en-US"/>
          </a:p>
        </p:txBody>
      </p:sp>
    </p:spTree>
    <p:extLst>
      <p:ext uri="{BB962C8B-B14F-4D97-AF65-F5344CB8AC3E}">
        <p14:creationId xmlns:p14="http://schemas.microsoft.com/office/powerpoint/2010/main" val="39089896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409506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87265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873A25-54F1-4809-B732-C6F10CC8C64E}"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1618832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873A25-54F1-4809-B732-C6F10CC8C64E}"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4257068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873A25-54F1-4809-B732-C6F10CC8C64E}" type="datetimeFigureOut">
              <a:rPr lang="en-GB" smtClean="0"/>
              <a:t>04/12/2019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410603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873A25-54F1-4809-B732-C6F10CC8C64E}" type="datetimeFigureOut">
              <a:rPr lang="en-GB" smtClean="0"/>
              <a:t>04/12/2019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222225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73A25-54F1-4809-B732-C6F10CC8C64E}" type="datetimeFigureOut">
              <a:rPr lang="en-GB" smtClean="0"/>
              <a:t>04/12/2019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1227847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73A25-54F1-4809-B732-C6F10CC8C64E}"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189335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55B1843D-8EC0-4F26-A4C9-8910C7A55692}" type="slidenum">
              <a:rPr lang="en-US"/>
              <a:pPr>
                <a:defRPr/>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116632"/>
            <a:ext cx="2297832" cy="689350"/>
          </a:xfrm>
          <a:prstGeom prst="rect">
            <a:avLst/>
          </a:prstGeom>
        </p:spPr>
      </p:pic>
    </p:spTree>
    <p:extLst>
      <p:ext uri="{BB962C8B-B14F-4D97-AF65-F5344CB8AC3E}">
        <p14:creationId xmlns:p14="http://schemas.microsoft.com/office/powerpoint/2010/main" val="228706827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73A25-54F1-4809-B732-C6F10CC8C64E}"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250125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4129661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873A25-54F1-4809-B732-C6F10CC8C64E}"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8C09-37CA-4914-B7A2-7A583F2039B4}" type="slidenum">
              <a:rPr lang="en-GB" smtClean="0"/>
              <a:t>‹#›</a:t>
            </a:fld>
            <a:endParaRPr lang="en-GB"/>
          </a:p>
        </p:txBody>
      </p:sp>
    </p:spTree>
    <p:extLst>
      <p:ext uri="{BB962C8B-B14F-4D97-AF65-F5344CB8AC3E}">
        <p14:creationId xmlns:p14="http://schemas.microsoft.com/office/powerpoint/2010/main" val="93887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263C8F2-0857-4255-919C-068783EEE442}" type="slidenum">
              <a:rPr lang="en-US"/>
              <a:pPr>
                <a:defRPr/>
              </a:pPr>
              <a:t>‹#›</a:t>
            </a:fld>
            <a:endParaRPr lang="en-US"/>
          </a:p>
        </p:txBody>
      </p:sp>
    </p:spTree>
    <p:extLst>
      <p:ext uri="{BB962C8B-B14F-4D97-AF65-F5344CB8AC3E}">
        <p14:creationId xmlns:p14="http://schemas.microsoft.com/office/powerpoint/2010/main" val="41302181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pPr>
              <a:defRPr/>
            </a:pPr>
            <a:fld id="{CCCCC81B-2FDA-4458-B7C1-1F5A59C74E41}" type="slidenum">
              <a:rPr lang="en-US"/>
              <a:pPr>
                <a:defRPr/>
              </a:pPr>
              <a:t>‹#›</a:t>
            </a:fld>
            <a:endParaRPr lang="en-US"/>
          </a:p>
        </p:txBody>
      </p:sp>
    </p:spTree>
    <p:extLst>
      <p:ext uri="{BB962C8B-B14F-4D97-AF65-F5344CB8AC3E}">
        <p14:creationId xmlns:p14="http://schemas.microsoft.com/office/powerpoint/2010/main" val="16278665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pPr>
              <a:defRPr/>
            </a:pPr>
            <a:fld id="{8A063517-3B20-462C-8454-B8F453E4D2A2}" type="slidenum">
              <a:rPr lang="en-US"/>
              <a:pPr>
                <a:defRPr/>
              </a:pPr>
              <a:t>‹#›</a:t>
            </a:fld>
            <a:endParaRPr lang="en-US"/>
          </a:p>
        </p:txBody>
      </p:sp>
    </p:spTree>
    <p:extLst>
      <p:ext uri="{BB962C8B-B14F-4D97-AF65-F5344CB8AC3E}">
        <p14:creationId xmlns:p14="http://schemas.microsoft.com/office/powerpoint/2010/main" val="13646364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2936FA65-22A2-4810-8BE6-B3D1AF5540D8}" type="slidenum">
              <a:rPr lang="en-US"/>
              <a:pPr>
                <a:defRPr/>
              </a:pPr>
              <a:t>‹#›</a:t>
            </a:fld>
            <a:endParaRPr lang="en-US"/>
          </a:p>
        </p:txBody>
      </p:sp>
    </p:spTree>
    <p:extLst>
      <p:ext uri="{BB962C8B-B14F-4D97-AF65-F5344CB8AC3E}">
        <p14:creationId xmlns:p14="http://schemas.microsoft.com/office/powerpoint/2010/main" val="18108845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254E29F-32F1-43A9-94EA-85818534E79C}" type="slidenum">
              <a:rPr lang="en-US"/>
              <a:pPr>
                <a:defRPr/>
              </a:pPr>
              <a:t>‹#›</a:t>
            </a:fld>
            <a:endParaRPr lang="en-US"/>
          </a:p>
        </p:txBody>
      </p:sp>
    </p:spTree>
    <p:extLst>
      <p:ext uri="{BB962C8B-B14F-4D97-AF65-F5344CB8AC3E}">
        <p14:creationId xmlns:p14="http://schemas.microsoft.com/office/powerpoint/2010/main" val="2814763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22A9AFD-88C6-4C35-8EAD-2CAAEC27A4D0}" type="slidenum">
              <a:rPr lang="en-US"/>
              <a:pPr>
                <a:defRPr/>
              </a:pPr>
              <a:t>‹#›</a:t>
            </a:fld>
            <a:endParaRPr lang="en-US"/>
          </a:p>
        </p:txBody>
      </p:sp>
    </p:spTree>
    <p:extLst>
      <p:ext uri="{BB962C8B-B14F-4D97-AF65-F5344CB8AC3E}">
        <p14:creationId xmlns:p14="http://schemas.microsoft.com/office/powerpoint/2010/main" val="24824435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8466A9A-37BB-470D-AB01-309EA1DE19AB}" type="slidenum">
              <a:rPr lang="en-US"/>
              <a:pPr>
                <a:defRPr/>
              </a:pPr>
              <a:t>‹#›</a:t>
            </a:fld>
            <a:endParaRPr lang="en-US"/>
          </a:p>
        </p:txBody>
      </p:sp>
    </p:spTree>
    <p:extLst>
      <p:ext uri="{BB962C8B-B14F-4D97-AF65-F5344CB8AC3E}">
        <p14:creationId xmlns:p14="http://schemas.microsoft.com/office/powerpoint/2010/main" val="3573864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smtClean="0">
                <a:sym typeface="Lucida Grande" charset="0"/>
              </a:rPr>
              <a:t>Click to edit Master title style</a:t>
            </a:r>
          </a:p>
        </p:txBody>
      </p:sp>
      <p:sp>
        <p:nvSpPr>
          <p:cNvPr id="1027" name="Rectangle 2"/>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2" name="Text Box 3"/>
          <p:cNvSpPr txBox="1">
            <a:spLocks noGrp="1" noChangeArrowheads="1"/>
          </p:cNvSpPr>
          <p:nvPr>
            <p:ph type="sldNum" sz="quarter" idx="4"/>
          </p:nvPr>
        </p:nvSpPr>
        <p:spPr bwMode="auto">
          <a:xfrm>
            <a:off x="8391525" y="6442075"/>
            <a:ext cx="306388"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78787"/>
                </a:solidFill>
                <a:latin typeface="+mn-lt"/>
                <a:ea typeface="Lucida Grande" charset="0"/>
                <a:cs typeface="Lucida Grande" charset="0"/>
                <a:sym typeface="Lucida Grande" charset="0"/>
              </a:defRPr>
            </a:lvl1pPr>
            <a:lvl2pPr>
              <a:defRPr sz="1200">
                <a:solidFill>
                  <a:schemeClr val="tx1"/>
                </a:solidFill>
                <a:latin typeface="Gill Sans" charset="0"/>
              </a:defRPr>
            </a:lvl2pPr>
            <a:lvl3pPr>
              <a:defRPr sz="1200">
                <a:solidFill>
                  <a:schemeClr val="tx1"/>
                </a:solidFill>
                <a:latin typeface="Gill Sans" charset="0"/>
              </a:defRPr>
            </a:lvl3pPr>
            <a:lvl4pPr>
              <a:defRPr sz="1200">
                <a:solidFill>
                  <a:schemeClr val="tx1"/>
                </a:solidFill>
                <a:latin typeface="Gill Sans" charset="0"/>
              </a:defRPr>
            </a:lvl4pPr>
            <a:lvl5pPr>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BE9CD36C-7A58-41D4-90B3-78D78D2A4E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ctr" rtl="0" eaLnBrk="0" fontAlgn="base" hangingPunct="0">
        <a:spcBef>
          <a:spcPts val="800"/>
        </a:spcBef>
        <a:spcAft>
          <a:spcPct val="0"/>
        </a:spcAft>
        <a:defRPr sz="3200">
          <a:solidFill>
            <a:srgbClr val="878787"/>
          </a:solidFill>
          <a:latin typeface="+mn-lt"/>
          <a:ea typeface="+mn-ea"/>
          <a:cs typeface="+mn-cs"/>
          <a:sym typeface="Lucida Grande" charset="0"/>
        </a:defRPr>
      </a:lvl1pPr>
      <a:lvl2pPr marL="381000" indent="76200" algn="ctr" rtl="0" eaLnBrk="0" fontAlgn="base" hangingPunct="0">
        <a:spcBef>
          <a:spcPts val="700"/>
        </a:spcBef>
        <a:spcAft>
          <a:spcPct val="0"/>
        </a:spcAft>
        <a:defRPr sz="2800">
          <a:solidFill>
            <a:srgbClr val="878787"/>
          </a:solidFill>
          <a:latin typeface="+mn-lt"/>
          <a:ea typeface="+mn-ea"/>
          <a:cs typeface="+mn-cs"/>
          <a:sym typeface="Lucida Grande" charset="0"/>
        </a:defRPr>
      </a:lvl2pPr>
      <a:lvl3pPr marL="838200" indent="76200" algn="ctr" rtl="0" eaLnBrk="0" fontAlgn="base" hangingPunct="0">
        <a:spcBef>
          <a:spcPts val="600"/>
        </a:spcBef>
        <a:spcAft>
          <a:spcPct val="0"/>
        </a:spcAft>
        <a:defRPr sz="2400">
          <a:solidFill>
            <a:srgbClr val="878787"/>
          </a:solidFill>
          <a:latin typeface="+mn-lt"/>
          <a:ea typeface="+mn-ea"/>
          <a:cs typeface="+mn-cs"/>
          <a:sym typeface="Lucida Grande" charset="0"/>
        </a:defRPr>
      </a:lvl3pPr>
      <a:lvl4pPr marL="1295400" indent="76200" algn="ctr" rtl="0" eaLnBrk="0" fontAlgn="base" hangingPunct="0">
        <a:spcBef>
          <a:spcPts val="500"/>
        </a:spcBef>
        <a:spcAft>
          <a:spcPct val="0"/>
        </a:spcAft>
        <a:defRPr sz="2000">
          <a:solidFill>
            <a:srgbClr val="878787"/>
          </a:solidFill>
          <a:latin typeface="+mn-lt"/>
          <a:ea typeface="+mn-ea"/>
          <a:cs typeface="+mn-cs"/>
          <a:sym typeface="Lucida Grande" charset="0"/>
        </a:defRPr>
      </a:lvl4pPr>
      <a:lvl5pPr marL="1752600" indent="76200" algn="ctr" rtl="0" eaLnBrk="0" fontAlgn="base" hangingPunct="0">
        <a:spcBef>
          <a:spcPts val="500"/>
        </a:spcBef>
        <a:spcAft>
          <a:spcPct val="0"/>
        </a:spcAft>
        <a:defRPr sz="2000">
          <a:solidFill>
            <a:srgbClr val="878787"/>
          </a:solidFill>
          <a:latin typeface="+mn-lt"/>
          <a:ea typeface="+mn-ea"/>
          <a:cs typeface="+mn-cs"/>
          <a:sym typeface="Lucida Grande" charset="0"/>
        </a:defRPr>
      </a:lvl5pPr>
      <a:lvl6pPr marL="2209800" algn="ctr" rtl="0" fontAlgn="base">
        <a:spcBef>
          <a:spcPts val="500"/>
        </a:spcBef>
        <a:spcAft>
          <a:spcPct val="0"/>
        </a:spcAft>
        <a:defRPr sz="2000">
          <a:solidFill>
            <a:srgbClr val="878787"/>
          </a:solidFill>
          <a:latin typeface="+mn-lt"/>
          <a:ea typeface="+mn-ea"/>
          <a:cs typeface="+mn-cs"/>
          <a:sym typeface="Lucida Grande" charset="0"/>
        </a:defRPr>
      </a:lvl6pPr>
      <a:lvl7pPr marL="2667000" algn="ctr" rtl="0" fontAlgn="base">
        <a:spcBef>
          <a:spcPts val="500"/>
        </a:spcBef>
        <a:spcAft>
          <a:spcPct val="0"/>
        </a:spcAft>
        <a:defRPr sz="2000">
          <a:solidFill>
            <a:srgbClr val="878787"/>
          </a:solidFill>
          <a:latin typeface="+mn-lt"/>
          <a:ea typeface="+mn-ea"/>
          <a:cs typeface="+mn-cs"/>
          <a:sym typeface="Lucida Grande" charset="0"/>
        </a:defRPr>
      </a:lvl7pPr>
      <a:lvl8pPr marL="3124200" algn="ctr" rtl="0" fontAlgn="base">
        <a:spcBef>
          <a:spcPts val="500"/>
        </a:spcBef>
        <a:spcAft>
          <a:spcPct val="0"/>
        </a:spcAft>
        <a:defRPr sz="2000">
          <a:solidFill>
            <a:srgbClr val="878787"/>
          </a:solidFill>
          <a:latin typeface="+mn-lt"/>
          <a:ea typeface="+mn-ea"/>
          <a:cs typeface="+mn-cs"/>
          <a:sym typeface="Lucida Grande" charset="0"/>
        </a:defRPr>
      </a:lvl8pPr>
      <a:lvl9pPr marL="3581400" algn="ctr" rtl="0" fontAlgn="base">
        <a:spcBef>
          <a:spcPts val="500"/>
        </a:spcBef>
        <a:spcAft>
          <a:spcPct val="0"/>
        </a:spcAft>
        <a:defRPr sz="2000">
          <a:solidFill>
            <a:srgbClr val="878787"/>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73A25-54F1-4809-B732-C6F10CC8C64E}" type="datetimeFigureOut">
              <a:rPr lang="en-GB" smtClean="0"/>
              <a:t>04/12/2019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A8C09-37CA-4914-B7A2-7A583F2039B4}" type="slidenum">
              <a:rPr lang="en-GB" smtClean="0"/>
              <a:t>‹#›</a:t>
            </a:fld>
            <a:endParaRPr lang="en-GB"/>
          </a:p>
        </p:txBody>
      </p:sp>
    </p:spTree>
    <p:extLst>
      <p:ext uri="{BB962C8B-B14F-4D97-AF65-F5344CB8AC3E}">
        <p14:creationId xmlns:p14="http://schemas.microsoft.com/office/powerpoint/2010/main" val="1884591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4"/>
          <p:cNvGrpSpPr>
            <a:grpSpLocks/>
          </p:cNvGrpSpPr>
          <p:nvPr/>
        </p:nvGrpSpPr>
        <p:grpSpPr bwMode="auto">
          <a:xfrm>
            <a:off x="-108728" y="1222375"/>
            <a:ext cx="9284178" cy="2540000"/>
            <a:chOff x="52" y="0"/>
            <a:chExt cx="5904" cy="1600"/>
          </a:xfrm>
        </p:grpSpPr>
        <p:sp>
          <p:nvSpPr>
            <p:cNvPr id="4103" name="Rectangle 2"/>
            <p:cNvSpPr>
              <a:spLocks/>
            </p:cNvSpPr>
            <p:nvPr/>
          </p:nvSpPr>
          <p:spPr bwMode="auto">
            <a:xfrm>
              <a:off x="52" y="0"/>
              <a:ext cx="5904" cy="1600"/>
            </a:xfrm>
            <a:prstGeom prst="rect">
              <a:avLst/>
            </a:prstGeom>
            <a:solidFill>
              <a:schemeClr val="accent1"/>
            </a:solidFill>
            <a:ln>
              <a:noFill/>
            </a:ln>
            <a:extLst>
              <a:ext uri="{91240B29-F687-4F45-9708-019B960494DF}">
                <a14:hiddenLine xmlns:a14="http://schemas.microsoft.com/office/drawing/2010/main" w="12700" cap="rnd">
                  <a:solidFill>
                    <a:schemeClr val="tx1"/>
                  </a:solidFill>
                  <a:round/>
                  <a:headEnd/>
                  <a:tailEnd/>
                </a14:hiddenLine>
              </a:ext>
            </a:extLst>
          </p:spPr>
          <p:txBody>
            <a:bodyPr lIns="0" tIns="0" rIns="0" bIns="0"/>
            <a:lstStyle/>
            <a:p>
              <a:endParaRPr lang="en-GB"/>
            </a:p>
          </p:txBody>
        </p:sp>
        <p:sp>
          <p:nvSpPr>
            <p:cNvPr id="4104" name="Rectangle 3"/>
            <p:cNvSpPr>
              <a:spLocks/>
            </p:cNvSpPr>
            <p:nvPr/>
          </p:nvSpPr>
          <p:spPr bwMode="auto">
            <a:xfrm>
              <a:off x="266" y="388"/>
              <a:ext cx="5587"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a:endParaRPr lang="en-US" sz="4000" dirty="0">
                <a:solidFill>
                  <a:srgbClr val="F2F2F2"/>
                </a:solidFill>
                <a:latin typeface="Arial" charset="0"/>
                <a:ea typeface="Lucida Grande" charset="0"/>
                <a:cs typeface="Lucida Grande" charset="0"/>
                <a:sym typeface="Arial" charset="0"/>
              </a:endParaRPr>
            </a:p>
            <a:p>
              <a:pPr algn="ctr"/>
              <a:r>
                <a:rPr lang="en-US" sz="3600" dirty="0" smtClean="0">
                  <a:solidFill>
                    <a:srgbClr val="F2F2F2"/>
                  </a:solidFill>
                  <a:latin typeface="Arial Bold" charset="0"/>
                  <a:cs typeface="Arial Bold" charset="0"/>
                  <a:sym typeface="Arial Bold" charset="0"/>
                </a:rPr>
                <a:t>Community Midwifery and Continuity of Care</a:t>
              </a:r>
              <a:endParaRPr lang="en-US" sz="3600" dirty="0">
                <a:solidFill>
                  <a:srgbClr val="F2F2F2"/>
                </a:solidFill>
                <a:latin typeface="Arial Bold" charset="0"/>
                <a:cs typeface="Arial Bold" charset="0"/>
                <a:sym typeface="Arial Bold" charset="0"/>
              </a:endParaRPr>
            </a:p>
          </p:txBody>
        </p:sp>
      </p:grpSp>
      <p:sp>
        <p:nvSpPr>
          <p:cNvPr id="4100" name="Line 5"/>
          <p:cNvSpPr>
            <a:spLocks noChangeShapeType="1"/>
          </p:cNvSpPr>
          <p:nvPr/>
        </p:nvSpPr>
        <p:spPr bwMode="auto">
          <a:xfrm>
            <a:off x="260350" y="836712"/>
            <a:ext cx="8607425" cy="1587"/>
          </a:xfrm>
          <a:prstGeom prst="line">
            <a:avLst/>
          </a:prstGeom>
          <a:noFill/>
          <a:ln w="12700">
            <a:solidFill>
              <a:srgbClr val="0068B9"/>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4102" name="Rectangle 1"/>
          <p:cNvSpPr txBox="1">
            <a:spLocks noChangeArrowheads="1"/>
          </p:cNvSpPr>
          <p:nvPr/>
        </p:nvSpPr>
        <p:spPr bwMode="auto">
          <a:xfrm>
            <a:off x="-22225" y="4724400"/>
            <a:ext cx="91567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600" dirty="0" smtClean="0">
                <a:solidFill>
                  <a:schemeClr val="tx1"/>
                </a:solidFill>
                <a:latin typeface="Arial Bold" charset="0"/>
                <a:cs typeface="Arial Bold" charset="0"/>
                <a:sym typeface="Arial Bold" charset="0"/>
              </a:rPr>
              <a:t>Louise Frost</a:t>
            </a:r>
            <a:endParaRPr lang="en-US" sz="2500" dirty="0">
              <a:solidFill>
                <a:schemeClr val="tx1"/>
              </a:solidFill>
              <a:latin typeface="Arial" charset="0"/>
              <a:sym typeface="Arial" charset="0"/>
            </a:endParaRPr>
          </a:p>
          <a:p>
            <a:pPr algn="ctr" eaLnBrk="1" hangingPunct="1"/>
            <a:r>
              <a:rPr lang="en-US" sz="2800" dirty="0" smtClean="0">
                <a:solidFill>
                  <a:schemeClr val="tx1"/>
                </a:solidFill>
                <a:latin typeface="Arial" charset="0"/>
                <a:cs typeface="Arial" charset="0"/>
                <a:sym typeface="Arial" charset="0"/>
              </a:rPr>
              <a:t>Interim Lead Midwife Community and Birth </a:t>
            </a:r>
            <a:r>
              <a:rPr lang="en-US" sz="2800" dirty="0" err="1" smtClean="0">
                <a:solidFill>
                  <a:schemeClr val="tx1"/>
                </a:solidFill>
                <a:latin typeface="Arial" charset="0"/>
                <a:cs typeface="Arial" charset="0"/>
                <a:sym typeface="Arial" charset="0"/>
              </a:rPr>
              <a:t>Centres</a:t>
            </a:r>
            <a:endParaRPr lang="en-US" sz="2500" dirty="0">
              <a:solidFill>
                <a:schemeClr val="tx1"/>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3975" y="0"/>
            <a:ext cx="7772400" cy="1905000"/>
          </a:xfrm>
        </p:spPr>
        <p:txBody>
          <a:bodyPr>
            <a:normAutofit fontScale="90000"/>
          </a:bodyPr>
          <a:lstStyle/>
          <a:p>
            <a:pPr eaLnBrk="1" hangingPunct="1"/>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endParaRPr lang="en-US" sz="2500" smtClean="0">
              <a:latin typeface="Arial" charset="0"/>
              <a:sym typeface="Arial" charset="0"/>
            </a:endParaRPr>
          </a:p>
        </p:txBody>
      </p:sp>
      <p:sp>
        <p:nvSpPr>
          <p:cNvPr id="2052" name="Line 3"/>
          <p:cNvSpPr>
            <a:spLocks noChangeShapeType="1"/>
          </p:cNvSpPr>
          <p:nvPr/>
        </p:nvSpPr>
        <p:spPr bwMode="auto">
          <a:xfrm>
            <a:off x="260350" y="907133"/>
            <a:ext cx="8607425" cy="1587"/>
          </a:xfrm>
          <a:prstGeom prst="line">
            <a:avLst/>
          </a:prstGeom>
          <a:noFill/>
          <a:ln w="12700">
            <a:solidFill>
              <a:srgbClr val="0068B9"/>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nvGrpSpPr>
          <p:cNvPr id="2053" name="Group 6"/>
          <p:cNvGrpSpPr>
            <a:grpSpLocks/>
          </p:cNvGrpSpPr>
          <p:nvPr/>
        </p:nvGrpSpPr>
        <p:grpSpPr bwMode="auto">
          <a:xfrm>
            <a:off x="0" y="2632075"/>
            <a:ext cx="9156700" cy="1206500"/>
            <a:chOff x="0" y="0"/>
            <a:chExt cx="5768" cy="760"/>
          </a:xfrm>
        </p:grpSpPr>
        <p:sp>
          <p:nvSpPr>
            <p:cNvPr id="2055" name="Rectangle 4"/>
            <p:cNvSpPr>
              <a:spLocks/>
            </p:cNvSpPr>
            <p:nvPr/>
          </p:nvSpPr>
          <p:spPr bwMode="auto">
            <a:xfrm>
              <a:off x="0" y="0"/>
              <a:ext cx="5768" cy="760"/>
            </a:xfrm>
            <a:prstGeom prst="rect">
              <a:avLst/>
            </a:prstGeom>
            <a:solidFill>
              <a:schemeClr val="accent1"/>
            </a:solidFill>
            <a:ln>
              <a:noFill/>
            </a:ln>
            <a:extLst>
              <a:ext uri="{91240B29-F687-4F45-9708-019B960494DF}">
                <a14:hiddenLine xmlns:a14="http://schemas.microsoft.com/office/drawing/2010/main" w="12700" cap="rnd">
                  <a:solidFill>
                    <a:schemeClr val="tx1"/>
                  </a:solidFill>
                  <a:round/>
                  <a:headEnd/>
                  <a:tailEnd/>
                </a14:hiddenLine>
              </a:ext>
            </a:extLst>
          </p:spPr>
          <p:txBody>
            <a:bodyPr lIns="0" tIns="0" rIns="0" bIns="0"/>
            <a:lstStyle/>
            <a:p>
              <a:endParaRPr lang="en-GB"/>
            </a:p>
          </p:txBody>
        </p:sp>
        <p:sp>
          <p:nvSpPr>
            <p:cNvPr id="2056" name="Rectangle 5"/>
            <p:cNvSpPr>
              <a:spLocks/>
            </p:cNvSpPr>
            <p:nvPr/>
          </p:nvSpPr>
          <p:spPr bwMode="auto">
            <a:xfrm>
              <a:off x="0" y="8"/>
              <a:ext cx="5768"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a:r>
                <a:rPr lang="en-US" sz="3200" dirty="0">
                  <a:solidFill>
                    <a:srgbClr val="F2F2F2"/>
                  </a:solidFill>
                  <a:latin typeface="Arial Bold" charset="0"/>
                  <a:cs typeface="Arial Bold" charset="0"/>
                  <a:sym typeface="Arial Bold" charset="0"/>
                </a:rPr>
                <a:t>Community Midwifery and Continuity of Care</a:t>
              </a:r>
            </a:p>
            <a:p>
              <a:pPr algn="ctr"/>
              <a:r>
                <a:rPr lang="en-US" sz="3600" dirty="0" smtClean="0">
                  <a:solidFill>
                    <a:srgbClr val="F2F2F2"/>
                  </a:solidFill>
                  <a:latin typeface="Arial" charset="0"/>
                  <a:cs typeface="Arial" charset="0"/>
                  <a:sym typeface="Arial" charset="0"/>
                </a:rPr>
                <a:t>Continuity of Care</a:t>
              </a:r>
              <a:endParaRPr lang="en-US" sz="3600" dirty="0">
                <a:solidFill>
                  <a:srgbClr val="F2F2F2"/>
                </a:solidFill>
                <a:latin typeface="Arial" charset="0"/>
                <a:cs typeface="Arial" charset="0"/>
                <a:sym typeface="Arial" charset="0"/>
              </a:endParaRPr>
            </a:p>
          </p:txBody>
        </p:sp>
      </p:gr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084" y="4221088"/>
            <a:ext cx="5953956" cy="1905266"/>
          </a:xfrm>
          <a:prstGeom prst="rect">
            <a:avLst/>
          </a:prstGeom>
        </p:spPr>
      </p:pic>
    </p:spTree>
    <p:extLst>
      <p:ext uri="{BB962C8B-B14F-4D97-AF65-F5344CB8AC3E}">
        <p14:creationId xmlns:p14="http://schemas.microsoft.com/office/powerpoint/2010/main" val="58654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864096"/>
          </a:xfrm>
        </p:spPr>
        <p:txBody>
          <a:bodyPr>
            <a:normAutofit/>
          </a:bodyPr>
          <a:lstStyle/>
          <a:p>
            <a:pPr algn="l"/>
            <a:r>
              <a:rPr lang="en-GB" sz="3600" dirty="0" smtClean="0">
                <a:solidFill>
                  <a:srgbClr val="007BC3"/>
                </a:solidFill>
                <a:latin typeface="Arial" pitchFamily="34" charset="0"/>
                <a:cs typeface="Arial" pitchFamily="34" charset="0"/>
              </a:rPr>
              <a:t>Midwifery Continuity of care teams</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Content Placeholder 2">
            <a:extLst>
              <a:ext uri="{FF2B5EF4-FFF2-40B4-BE49-F238E27FC236}">
                <a16:creationId xmlns:a16="http://schemas.microsoft.com/office/drawing/2014/main" id="{2C7CD0E9-BBE9-C14D-BBCD-066355CB2C68}"/>
              </a:ext>
            </a:extLst>
          </p:cNvPr>
          <p:cNvSpPr txBox="1">
            <a:spLocks/>
          </p:cNvSpPr>
          <p:nvPr/>
        </p:nvSpPr>
        <p:spPr>
          <a:xfrm>
            <a:off x="295835" y="1988839"/>
            <a:ext cx="8609014" cy="460890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1600" dirty="0">
                <a:solidFill>
                  <a:schemeClr val="tx1"/>
                </a:solidFill>
                <a:latin typeface="Arial" panose="020B0604020202020204" pitchFamily="34" charset="0"/>
                <a:cs typeface="Arial" panose="020B0604020202020204" pitchFamily="34" charset="0"/>
              </a:rPr>
              <a:t>2017 </a:t>
            </a:r>
            <a:r>
              <a:rPr lang="en-GB" sz="1600" dirty="0" smtClean="0">
                <a:solidFill>
                  <a:schemeClr val="tx1"/>
                </a:solidFill>
                <a:latin typeface="Arial" panose="020B0604020202020204" pitchFamily="34" charset="0"/>
                <a:cs typeface="Arial" panose="020B0604020202020204" pitchFamily="34" charset="0"/>
              </a:rPr>
              <a:t>– early adopters project – 2 caseload </a:t>
            </a:r>
            <a:r>
              <a:rPr lang="en-GB" sz="1600" dirty="0">
                <a:solidFill>
                  <a:schemeClr val="tx1"/>
                </a:solidFill>
                <a:latin typeface="Arial" panose="020B0604020202020204" pitchFamily="34" charset="0"/>
                <a:cs typeface="Arial" panose="020B0604020202020204" pitchFamily="34" charset="0"/>
              </a:rPr>
              <a:t>teams for vulnerable women 1:32 ratio including homebirth</a:t>
            </a:r>
          </a:p>
          <a:p>
            <a:pPr algn="l"/>
            <a:endParaRPr lang="en-GB" sz="160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January 2019 - Birth </a:t>
            </a:r>
            <a:r>
              <a:rPr lang="en-US" sz="1600" dirty="0" err="1">
                <a:solidFill>
                  <a:schemeClr val="tx1"/>
                </a:solidFill>
                <a:latin typeface="Arial" panose="020B0604020202020204" pitchFamily="34" charset="0"/>
                <a:cs typeface="Arial" panose="020B0604020202020204" pitchFamily="34" charset="0"/>
              </a:rPr>
              <a:t>centre</a:t>
            </a:r>
            <a:r>
              <a:rPr lang="en-US" sz="1600" dirty="0">
                <a:solidFill>
                  <a:schemeClr val="tx1"/>
                </a:solidFill>
                <a:latin typeface="Arial" panose="020B0604020202020204" pitchFamily="34" charset="0"/>
                <a:cs typeface="Arial" panose="020B0604020202020204" pitchFamily="34" charset="0"/>
              </a:rPr>
              <a:t> low risk teams</a:t>
            </a:r>
          </a:p>
          <a:p>
            <a:pPr algn="l"/>
            <a:endParaRPr lang="en-GB" sz="1600" dirty="0">
              <a:solidFill>
                <a:schemeClr val="tx1"/>
              </a:solidFill>
              <a:latin typeface="Arial" panose="020B0604020202020204" pitchFamily="34" charset="0"/>
              <a:cs typeface="Arial" panose="020B0604020202020204" pitchFamily="34" charset="0"/>
            </a:endParaRPr>
          </a:p>
          <a:p>
            <a:pPr algn="l"/>
            <a:r>
              <a:rPr lang="en-GB" sz="1600" dirty="0">
                <a:solidFill>
                  <a:schemeClr val="tx1"/>
                </a:solidFill>
                <a:latin typeface="Arial" panose="020B0604020202020204" pitchFamily="34" charset="0"/>
                <a:cs typeface="Arial" panose="020B0604020202020204" pitchFamily="34" charset="0"/>
              </a:rPr>
              <a:t>2019 - St Mary’s Hospital </a:t>
            </a:r>
            <a:r>
              <a:rPr lang="en-GB" sz="1600" dirty="0" smtClean="0">
                <a:solidFill>
                  <a:schemeClr val="tx1"/>
                </a:solidFill>
                <a:latin typeface="Arial" panose="020B0604020202020204" pitchFamily="34" charset="0"/>
                <a:cs typeface="Arial" panose="020B0604020202020204" pitchFamily="34" charset="0"/>
              </a:rPr>
              <a:t>antenatal clinic</a:t>
            </a:r>
            <a:endParaRPr lang="en-GB" sz="1600" dirty="0">
              <a:solidFill>
                <a:schemeClr val="tx1"/>
              </a:solidFill>
              <a:latin typeface="Arial" panose="020B0604020202020204" pitchFamily="34" charset="0"/>
              <a:cs typeface="Arial" panose="020B0604020202020204" pitchFamily="34" charset="0"/>
            </a:endParaRPr>
          </a:p>
          <a:p>
            <a:pPr marL="285750" indent="-285750" algn="l">
              <a:lnSpc>
                <a:spcPct val="10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Green – maternal medicine</a:t>
            </a:r>
          </a:p>
          <a:p>
            <a:pPr marL="285750" indent="-285750" algn="l">
              <a:lnSpc>
                <a:spcPct val="10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Orange – </a:t>
            </a:r>
            <a:r>
              <a:rPr lang="en-GB" sz="1600" dirty="0" err="1">
                <a:solidFill>
                  <a:schemeClr val="tx1"/>
                </a:solidFill>
                <a:latin typeface="Arial" panose="020B0604020202020204" pitchFamily="34" charset="0"/>
                <a:cs typeface="Arial" panose="020B0604020202020204" pitchFamily="34" charset="0"/>
              </a:rPr>
              <a:t>fetal</a:t>
            </a:r>
            <a:r>
              <a:rPr lang="en-GB" sz="1600" dirty="0">
                <a:solidFill>
                  <a:schemeClr val="tx1"/>
                </a:solidFill>
                <a:latin typeface="Arial" panose="020B0604020202020204" pitchFamily="34" charset="0"/>
                <a:cs typeface="Arial" panose="020B0604020202020204" pitchFamily="34" charset="0"/>
              </a:rPr>
              <a:t> medicine &amp; multiple pregnancy</a:t>
            </a:r>
          </a:p>
          <a:p>
            <a:pPr marL="285750" indent="-285750" algn="l">
              <a:lnSpc>
                <a:spcPct val="10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Gold – recurrent miscarriage, IVF</a:t>
            </a:r>
          </a:p>
          <a:p>
            <a:pPr marL="285750" indent="-285750" algn="l">
              <a:lnSpc>
                <a:spcPct val="100000"/>
              </a:lnSpc>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Lilac – low risk</a:t>
            </a:r>
          </a:p>
          <a:p>
            <a:pPr algn="l"/>
            <a:endParaRPr lang="en-US" sz="160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Queen Charlotte’s and Chelsea Hospital</a:t>
            </a:r>
          </a:p>
          <a:p>
            <a:pPr marL="285750" indent="-285750" algn="l">
              <a:lnSpc>
                <a:spcPct val="10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Diabetes</a:t>
            </a:r>
          </a:p>
          <a:p>
            <a:pPr marL="285750" indent="-285750" algn="l">
              <a:lnSpc>
                <a:spcPct val="10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Multiple pregnancy</a:t>
            </a:r>
          </a:p>
          <a:p>
            <a:pPr marL="285750" indent="-285750" algn="l">
              <a:lnSpc>
                <a:spcPct val="10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Bereavement</a:t>
            </a:r>
          </a:p>
          <a:p>
            <a:pPr fontAlgn="auto">
              <a:spcAft>
                <a:spcPts val="0"/>
              </a:spcAft>
            </a:pPr>
            <a:endParaRPr lang="en-US" sz="1500" dirty="0" smtClean="0">
              <a:solidFill>
                <a:schemeClr val="tx1"/>
              </a:solidFill>
              <a:latin typeface="Arial" panose="020B0604020202020204" pitchFamily="34" charset="0"/>
              <a:cs typeface="Arial" panose="020B0604020202020204" pitchFamily="34" charset="0"/>
            </a:endParaRPr>
          </a:p>
          <a:p>
            <a:pPr fontAlgn="auto">
              <a:spcAft>
                <a:spcPts val="0"/>
              </a:spcAft>
            </a:pP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877633"/>
            <a:ext cx="3703838" cy="2572110"/>
          </a:xfrm>
          <a:prstGeom prst="rect">
            <a:avLst/>
          </a:prstGeom>
        </p:spPr>
      </p:pic>
    </p:spTree>
    <p:extLst>
      <p:ext uri="{BB962C8B-B14F-4D97-AF65-F5344CB8AC3E}">
        <p14:creationId xmlns:p14="http://schemas.microsoft.com/office/powerpoint/2010/main" val="2708121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772400" cy="1080120"/>
          </a:xfrm>
        </p:spPr>
        <p:txBody>
          <a:bodyPr>
            <a:normAutofit/>
          </a:bodyPr>
          <a:lstStyle/>
          <a:p>
            <a:pPr algn="l"/>
            <a:r>
              <a:rPr lang="en-GB" sz="3600" dirty="0" smtClean="0">
                <a:solidFill>
                  <a:srgbClr val="007BC3"/>
                </a:solidFill>
                <a:latin typeface="Arial" pitchFamily="34" charset="0"/>
                <a:cs typeface="Arial" pitchFamily="34" charset="0"/>
              </a:rPr>
              <a:t>Multi-disciplinary continuity of care</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Content Placeholder 2"/>
          <p:cNvSpPr txBox="1">
            <a:spLocks/>
          </p:cNvSpPr>
          <p:nvPr/>
        </p:nvSpPr>
        <p:spPr>
          <a:xfrm>
            <a:off x="295835" y="2450753"/>
            <a:ext cx="8417859" cy="385340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r>
              <a:rPr lang="en-US" sz="1600" dirty="0" smtClean="0">
                <a:solidFill>
                  <a:schemeClr val="tx1"/>
                </a:solidFill>
                <a:latin typeface="Arial" panose="020B0604020202020204" pitchFamily="34" charset="0"/>
                <a:cs typeface="Arial" panose="020B0604020202020204" pitchFamily="34" charset="0"/>
              </a:rPr>
              <a:t>MDT collaboration (obstetricians, neonatal team, diabetes, dietician, sonographers, anesthetists, HIV specialists, </a:t>
            </a:r>
            <a:r>
              <a:rPr lang="en-US" sz="1600" dirty="0" err="1" smtClean="0">
                <a:solidFill>
                  <a:schemeClr val="tx1"/>
                </a:solidFill>
                <a:latin typeface="Arial" panose="020B0604020202020204" pitchFamily="34" charset="0"/>
                <a:cs typeface="Arial" panose="020B0604020202020204" pitchFamily="34" charset="0"/>
              </a:rPr>
              <a:t>hepatologist</a:t>
            </a:r>
            <a:r>
              <a:rPr lang="en-US" sz="1600" dirty="0" smtClean="0">
                <a:solidFill>
                  <a:schemeClr val="tx1"/>
                </a:solidFill>
                <a:latin typeface="Arial" panose="020B0604020202020204" pitchFamily="34" charset="0"/>
                <a:cs typeface="Arial" panose="020B0604020202020204" pitchFamily="34" charset="0"/>
              </a:rPr>
              <a:t>, endocrinologist)</a:t>
            </a:r>
          </a:p>
          <a:p>
            <a:pPr algn="l" fontAlgn="auto">
              <a:spcAft>
                <a:spcPts val="0"/>
              </a:spcAft>
            </a:pPr>
            <a:endParaRPr lang="en-US"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US" sz="1600" dirty="0" smtClean="0">
                <a:solidFill>
                  <a:schemeClr val="tx1"/>
                </a:solidFill>
                <a:latin typeface="Arial" panose="020B0604020202020204" pitchFamily="34" charset="0"/>
                <a:cs typeface="Arial" panose="020B0604020202020204" pitchFamily="34" charset="0"/>
              </a:rPr>
              <a:t>MDT meetings</a:t>
            </a:r>
          </a:p>
          <a:p>
            <a:pPr algn="l" fontAlgn="auto">
              <a:spcAft>
                <a:spcPts val="0"/>
              </a:spcAft>
            </a:pPr>
            <a:endParaRPr lang="en-US"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US" sz="1600" dirty="0" smtClean="0">
                <a:solidFill>
                  <a:schemeClr val="tx1"/>
                </a:solidFill>
                <a:latin typeface="Arial" panose="020B0604020202020204" pitchFamily="34" charset="0"/>
                <a:cs typeface="Arial" panose="020B0604020202020204" pitchFamily="34" charset="0"/>
              </a:rPr>
              <a:t>Scan appointments</a:t>
            </a:r>
          </a:p>
          <a:p>
            <a:pPr algn="l" fontAlgn="auto">
              <a:spcAft>
                <a:spcPts val="0"/>
              </a:spcAft>
            </a:pPr>
            <a:endParaRPr lang="en-US"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US" sz="1600" dirty="0" smtClean="0">
                <a:solidFill>
                  <a:schemeClr val="tx1"/>
                </a:solidFill>
                <a:latin typeface="Arial" panose="020B0604020202020204" pitchFamily="34" charset="0"/>
                <a:cs typeface="Arial" panose="020B0604020202020204" pitchFamily="34" charset="0"/>
              </a:rPr>
              <a:t>Fetal Medicine Unit</a:t>
            </a:r>
          </a:p>
          <a:p>
            <a:pPr algn="l" fontAlgn="auto">
              <a:spcAft>
                <a:spcPts val="0"/>
              </a:spcAft>
            </a:pPr>
            <a:endParaRPr lang="en-US"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US" sz="1600" dirty="0" err="1" smtClean="0">
                <a:solidFill>
                  <a:schemeClr val="tx1"/>
                </a:solidFill>
                <a:latin typeface="Arial" panose="020B0604020202020204" pitchFamily="34" charset="0"/>
                <a:cs typeface="Arial" panose="020B0604020202020204" pitchFamily="34" charset="0"/>
              </a:rPr>
              <a:t>Gynaecological</a:t>
            </a:r>
            <a:r>
              <a:rPr lang="en-US" sz="1600" dirty="0" smtClean="0">
                <a:solidFill>
                  <a:schemeClr val="tx1"/>
                </a:solidFill>
                <a:latin typeface="Arial" panose="020B0604020202020204" pitchFamily="34" charset="0"/>
                <a:cs typeface="Arial" panose="020B0604020202020204" pitchFamily="34" charset="0"/>
              </a:rPr>
              <a:t> service</a:t>
            </a:r>
          </a:p>
          <a:p>
            <a:pPr algn="l" fontAlgn="auto">
              <a:spcAft>
                <a:spcPts val="0"/>
              </a:spcAft>
            </a:pPr>
            <a:endParaRPr lang="en-US"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600" dirty="0" smtClean="0">
                <a:solidFill>
                  <a:schemeClr val="tx1"/>
                </a:solidFill>
                <a:latin typeface="Arial" panose="020B0604020202020204" pitchFamily="34" charset="0"/>
                <a:cs typeface="Arial" panose="020B0604020202020204" pitchFamily="34" charset="0"/>
              </a:rPr>
              <a:t>Parent education</a:t>
            </a: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51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772400" cy="936104"/>
          </a:xfrm>
        </p:spPr>
        <p:txBody>
          <a:bodyPr>
            <a:normAutofit/>
          </a:bodyPr>
          <a:lstStyle/>
          <a:p>
            <a:pPr algn="l"/>
            <a:r>
              <a:rPr lang="en-GB" sz="3600" dirty="0" smtClean="0">
                <a:solidFill>
                  <a:srgbClr val="007BC3"/>
                </a:solidFill>
                <a:latin typeface="Arial" pitchFamily="34" charset="0"/>
                <a:cs typeface="Arial" pitchFamily="34" charset="0"/>
              </a:rPr>
              <a:t>Continuity of care expectations</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066" y="2878449"/>
            <a:ext cx="2092137" cy="3563607"/>
          </a:xfrm>
          <a:prstGeom prst="rect">
            <a:avLst/>
          </a:prstGeom>
        </p:spPr>
      </p:pic>
      <p:sp>
        <p:nvSpPr>
          <p:cNvPr id="8" name="Content Placeholder 2"/>
          <p:cNvSpPr txBox="1">
            <a:spLocks/>
          </p:cNvSpPr>
          <p:nvPr/>
        </p:nvSpPr>
        <p:spPr>
          <a:xfrm>
            <a:off x="295835" y="1916833"/>
            <a:ext cx="8412067" cy="47125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r>
              <a:rPr lang="en-GB" sz="1400" dirty="0" smtClean="0">
                <a:solidFill>
                  <a:schemeClr val="tx1"/>
                </a:solidFill>
                <a:latin typeface="Arial" panose="020B0604020202020204" pitchFamily="34" charset="0"/>
                <a:cs typeface="Arial" panose="020B0604020202020204" pitchFamily="34" charset="0"/>
              </a:rPr>
              <a:t>Aim no more than 3 midwives – build relationships, consistent information, woman centred care</a:t>
            </a:r>
          </a:p>
          <a:p>
            <a:pPr algn="l" fontAlgn="auto">
              <a:spcAft>
                <a:spcPts val="0"/>
              </a:spcAft>
            </a:pPr>
            <a:endParaRPr lang="en-GB" sz="14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400" dirty="0" smtClean="0">
                <a:solidFill>
                  <a:schemeClr val="tx1"/>
                </a:solidFill>
                <a:latin typeface="Arial" panose="020B0604020202020204" pitchFamily="34" charset="0"/>
                <a:cs typeface="Arial" panose="020B0604020202020204" pitchFamily="34" charset="0"/>
              </a:rPr>
              <a:t>Research</a:t>
            </a:r>
          </a:p>
          <a:p>
            <a:pPr algn="l" fontAlgn="auto">
              <a:spcAft>
                <a:spcPts val="0"/>
              </a:spcAft>
            </a:pPr>
            <a:r>
              <a:rPr lang="en-GB" sz="1400" dirty="0" smtClean="0">
                <a:solidFill>
                  <a:schemeClr val="tx1"/>
                </a:solidFill>
                <a:latin typeface="Arial" panose="020B0604020202020204" pitchFamily="34" charset="0"/>
                <a:cs typeface="Arial" panose="020B0604020202020204" pitchFamily="34" charset="0"/>
              </a:rPr>
              <a:t>improves safety &amp; outcomes</a:t>
            </a:r>
          </a:p>
          <a:p>
            <a:pPr algn="l" fontAlgn="auto">
              <a:spcAft>
                <a:spcPts val="0"/>
              </a:spcAft>
            </a:pPr>
            <a:r>
              <a:rPr lang="en-GB" sz="1400" dirty="0" smtClean="0">
                <a:solidFill>
                  <a:schemeClr val="tx1"/>
                </a:solidFill>
                <a:latin typeface="Arial" panose="020B0604020202020204" pitchFamily="34" charset="0"/>
                <a:cs typeface="Arial" panose="020B0604020202020204" pitchFamily="34" charset="0"/>
              </a:rPr>
              <a:t>Less likely SB, preterm birth</a:t>
            </a:r>
          </a:p>
          <a:p>
            <a:pPr algn="l" fontAlgn="auto">
              <a:spcAft>
                <a:spcPts val="0"/>
              </a:spcAft>
            </a:pPr>
            <a:r>
              <a:rPr lang="en-GB" sz="1400" dirty="0" smtClean="0">
                <a:solidFill>
                  <a:schemeClr val="tx1"/>
                </a:solidFill>
                <a:latin typeface="Arial" panose="020B0604020202020204" pitchFamily="34" charset="0"/>
                <a:cs typeface="Arial" panose="020B0604020202020204" pitchFamily="34" charset="0"/>
              </a:rPr>
              <a:t>More likely vaginal birth</a:t>
            </a:r>
          </a:p>
          <a:p>
            <a:pPr algn="l" fontAlgn="auto">
              <a:spcAft>
                <a:spcPts val="0"/>
              </a:spcAft>
            </a:pPr>
            <a:endParaRPr lang="en-GB" sz="14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400" dirty="0" smtClean="0">
                <a:solidFill>
                  <a:schemeClr val="tx1"/>
                </a:solidFill>
                <a:latin typeface="Arial" panose="020B0604020202020204" pitchFamily="34" charset="0"/>
                <a:cs typeface="Arial" panose="020B0604020202020204" pitchFamily="34" charset="0"/>
              </a:rPr>
              <a:t>Achieved 26.9% March 2019 - target 20%</a:t>
            </a:r>
          </a:p>
          <a:p>
            <a:pPr algn="l" fontAlgn="auto">
              <a:spcAft>
                <a:spcPts val="0"/>
              </a:spcAft>
            </a:pPr>
            <a:endParaRPr lang="en-GB" sz="14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400" dirty="0" smtClean="0">
                <a:solidFill>
                  <a:schemeClr val="tx1"/>
                </a:solidFill>
                <a:latin typeface="Arial" panose="020B0604020202020204" pitchFamily="34" charset="0"/>
                <a:cs typeface="Arial" panose="020B0604020202020204" pitchFamily="34" charset="0"/>
              </a:rPr>
              <a:t>Birth centre booked 500 women since January 2019 implementation</a:t>
            </a:r>
          </a:p>
          <a:p>
            <a:pPr algn="l" fontAlgn="auto">
              <a:spcAft>
                <a:spcPts val="0"/>
              </a:spcAft>
            </a:pPr>
            <a:endParaRPr lang="en-GB" sz="14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400" dirty="0" smtClean="0">
                <a:solidFill>
                  <a:schemeClr val="tx1"/>
                </a:solidFill>
                <a:latin typeface="Arial" panose="020B0604020202020204" pitchFamily="34" charset="0"/>
                <a:cs typeface="Arial" panose="020B0604020202020204" pitchFamily="34" charset="0"/>
              </a:rPr>
              <a:t>Target 35% March 2020</a:t>
            </a:r>
          </a:p>
          <a:p>
            <a:pPr algn="l" fontAlgn="auto">
              <a:spcAft>
                <a:spcPts val="0"/>
              </a:spcAft>
            </a:pPr>
            <a:endParaRPr lang="en-GB" sz="14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400" dirty="0" smtClean="0">
                <a:solidFill>
                  <a:schemeClr val="tx1"/>
                </a:solidFill>
                <a:latin typeface="Arial" panose="020B0604020202020204" pitchFamily="34" charset="0"/>
                <a:cs typeface="Arial" panose="020B0604020202020204" pitchFamily="34" charset="0"/>
              </a:rPr>
              <a:t>New self referral form</a:t>
            </a:r>
          </a:p>
          <a:p>
            <a:pPr algn="l" fontAlgn="auto">
              <a:spcAft>
                <a:spcPts val="0"/>
              </a:spcAft>
            </a:pPr>
            <a:endParaRPr lang="en-GB" sz="14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400" dirty="0" smtClean="0">
                <a:solidFill>
                  <a:schemeClr val="tx1"/>
                </a:solidFill>
                <a:latin typeface="Arial" panose="020B0604020202020204" pitchFamily="34" charset="0"/>
                <a:cs typeface="Arial" panose="020B0604020202020204" pitchFamily="34" charset="0"/>
              </a:rPr>
              <a:t>BAME </a:t>
            </a:r>
            <a:r>
              <a:rPr lang="en-GB" sz="1400" dirty="0" err="1" smtClean="0">
                <a:solidFill>
                  <a:schemeClr val="tx1"/>
                </a:solidFill>
                <a:latin typeface="Arial" panose="020B0604020202020204" pitchFamily="34" charset="0"/>
                <a:cs typeface="Arial" panose="020B0604020202020204" pitchFamily="34" charset="0"/>
              </a:rPr>
              <a:t>CoC</a:t>
            </a:r>
            <a:r>
              <a:rPr lang="en-GB" sz="1400" dirty="0" smtClean="0">
                <a:solidFill>
                  <a:schemeClr val="tx1"/>
                </a:solidFill>
                <a:latin typeface="Arial" panose="020B0604020202020204" pitchFamily="34" charset="0"/>
                <a:cs typeface="Arial" panose="020B0604020202020204" pitchFamily="34" charset="0"/>
              </a:rPr>
              <a:t> 75% 2024</a:t>
            </a:r>
          </a:p>
          <a:p>
            <a:pPr algn="l" fontAlgn="auto">
              <a:spcAft>
                <a:spcPts val="0"/>
              </a:spcAft>
            </a:pPr>
            <a:endParaRPr lang="en-GB" sz="14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400" dirty="0" smtClean="0">
                <a:solidFill>
                  <a:schemeClr val="tx1"/>
                </a:solidFill>
                <a:latin typeface="Arial" panose="020B0604020202020204" pitchFamily="34" charset="0"/>
                <a:cs typeface="Arial" panose="020B0604020202020204" pitchFamily="34" charset="0"/>
              </a:rPr>
              <a:t>Areas of deprivation</a:t>
            </a:r>
          </a:p>
        </p:txBody>
      </p:sp>
    </p:spTree>
    <p:extLst>
      <p:ext uri="{BB962C8B-B14F-4D97-AF65-F5344CB8AC3E}">
        <p14:creationId xmlns:p14="http://schemas.microsoft.com/office/powerpoint/2010/main" val="1568360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106995"/>
          </a:xfrm>
        </p:spPr>
        <p:txBody>
          <a:bodyPr>
            <a:normAutofit/>
          </a:bodyPr>
          <a:lstStyle/>
          <a:p>
            <a:pPr algn="l"/>
            <a:r>
              <a:rPr lang="en-GB" sz="3600" dirty="0" smtClean="0">
                <a:solidFill>
                  <a:srgbClr val="007BC3"/>
                </a:solidFill>
                <a:latin typeface="Arial" pitchFamily="34" charset="0"/>
                <a:cs typeface="Arial" pitchFamily="34" charset="0"/>
              </a:rPr>
              <a:t>GP continuity of care team</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Content Placeholder 2"/>
          <p:cNvSpPr txBox="1">
            <a:spLocks/>
          </p:cNvSpPr>
          <p:nvPr/>
        </p:nvSpPr>
        <p:spPr>
          <a:xfrm>
            <a:off x="295835" y="2204864"/>
            <a:ext cx="8274424" cy="40992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r>
              <a:rPr lang="en-GB" sz="1600" dirty="0" smtClean="0">
                <a:solidFill>
                  <a:schemeClr val="tx1"/>
                </a:solidFill>
                <a:latin typeface="Arial" panose="020B0604020202020204" pitchFamily="34" charset="0"/>
                <a:cs typeface="Arial" panose="020B0604020202020204" pitchFamily="34" charset="0"/>
              </a:rPr>
              <a:t>Direct referral to midwife early in pregnancy</a:t>
            </a:r>
          </a:p>
          <a:p>
            <a:pPr algn="l" fontAlgn="auto">
              <a:spcAft>
                <a:spcPts val="0"/>
              </a:spcAft>
            </a:pPr>
            <a:endParaRPr lang="en-GB"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600" dirty="0" smtClean="0">
                <a:solidFill>
                  <a:schemeClr val="tx1"/>
                </a:solidFill>
                <a:latin typeface="Arial" panose="020B0604020202020204" pitchFamily="34" charset="0"/>
                <a:cs typeface="Arial" panose="020B0604020202020204" pitchFamily="34" charset="0"/>
              </a:rPr>
              <a:t>Linked with a named obstetrician</a:t>
            </a:r>
          </a:p>
          <a:p>
            <a:pPr algn="l" fontAlgn="auto">
              <a:spcAft>
                <a:spcPts val="0"/>
              </a:spcAft>
            </a:pPr>
            <a:endParaRPr lang="en-GB"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600" dirty="0" smtClean="0">
                <a:solidFill>
                  <a:schemeClr val="tx1"/>
                </a:solidFill>
                <a:latin typeface="Arial" panose="020B0604020202020204" pitchFamily="34" charset="0"/>
                <a:cs typeface="Arial" panose="020B0604020202020204" pitchFamily="34" charset="0"/>
              </a:rPr>
              <a:t>Named midwife/ buddy midwife</a:t>
            </a:r>
          </a:p>
          <a:p>
            <a:pPr algn="l" fontAlgn="auto">
              <a:spcAft>
                <a:spcPts val="0"/>
              </a:spcAft>
            </a:pPr>
            <a:endParaRPr lang="en-GB"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600" dirty="0" smtClean="0">
                <a:solidFill>
                  <a:schemeClr val="tx1"/>
                </a:solidFill>
                <a:latin typeface="Arial" panose="020B0604020202020204" pitchFamily="34" charset="0"/>
                <a:cs typeface="Arial" panose="020B0604020202020204" pitchFamily="34" charset="0"/>
              </a:rPr>
              <a:t>Team booklet including GP’s (antenatal &amp; neonatal)</a:t>
            </a:r>
          </a:p>
          <a:p>
            <a:pPr algn="l" fontAlgn="auto">
              <a:spcAft>
                <a:spcPts val="0"/>
              </a:spcAft>
            </a:pPr>
            <a:endParaRPr lang="en-GB"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600" dirty="0" smtClean="0">
                <a:solidFill>
                  <a:schemeClr val="tx1"/>
                </a:solidFill>
                <a:latin typeface="Arial" panose="020B0604020202020204" pitchFamily="34" charset="0"/>
                <a:cs typeface="Arial" panose="020B0604020202020204" pitchFamily="34" charset="0"/>
              </a:rPr>
              <a:t>Antenatal clinic for booking and follow-up appointments</a:t>
            </a:r>
          </a:p>
          <a:p>
            <a:pPr algn="l" fontAlgn="auto">
              <a:spcAft>
                <a:spcPts val="0"/>
              </a:spcAft>
            </a:pPr>
            <a:endParaRPr lang="en-GB"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600" dirty="0" smtClean="0">
                <a:solidFill>
                  <a:schemeClr val="tx1"/>
                </a:solidFill>
                <a:latin typeface="Arial" panose="020B0604020202020204" pitchFamily="34" charset="0"/>
                <a:cs typeface="Arial" panose="020B0604020202020204" pitchFamily="34" charset="0"/>
              </a:rPr>
              <a:t>Postnatal clinic</a:t>
            </a:r>
          </a:p>
          <a:p>
            <a:pPr algn="l" fontAlgn="auto">
              <a:spcAft>
                <a:spcPts val="0"/>
              </a:spcAft>
            </a:pPr>
            <a:endParaRPr lang="en-GB"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600" dirty="0" smtClean="0">
                <a:solidFill>
                  <a:schemeClr val="tx1"/>
                </a:solidFill>
                <a:latin typeface="Arial" panose="020B0604020202020204" pitchFamily="34" charset="0"/>
                <a:cs typeface="Arial" panose="020B0604020202020204" pitchFamily="34" charset="0"/>
              </a:rPr>
              <a:t>Collaborative close working relationship to improve experience and outcomes for women and their families</a:t>
            </a:r>
          </a:p>
          <a:p>
            <a:pPr algn="l" fontAlgn="auto">
              <a:spcAft>
                <a:spcPts val="0"/>
              </a:spcAft>
            </a:pPr>
            <a:endParaRPr lang="en-GB" sz="1600" dirty="0" smtClean="0">
              <a:solidFill>
                <a:schemeClr val="tx1"/>
              </a:solidFill>
              <a:latin typeface="Arial" panose="020B0604020202020204" pitchFamily="34" charset="0"/>
              <a:cs typeface="Arial" panose="020B0604020202020204" pitchFamily="34" charset="0"/>
            </a:endParaRPr>
          </a:p>
          <a:p>
            <a:pPr algn="l" fontAlgn="auto">
              <a:spcAft>
                <a:spcPts val="0"/>
              </a:spcAft>
            </a:pP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235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3975" y="0"/>
            <a:ext cx="7772400" cy="1905000"/>
          </a:xfrm>
        </p:spPr>
        <p:txBody>
          <a:bodyPr>
            <a:normAutofit fontScale="90000"/>
          </a:bodyPr>
          <a:lstStyle/>
          <a:p>
            <a:pPr eaLnBrk="1" hangingPunct="1"/>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endParaRPr lang="en-US" sz="2500" smtClean="0">
              <a:latin typeface="Arial" charset="0"/>
              <a:sym typeface="Arial" charset="0"/>
            </a:endParaRPr>
          </a:p>
        </p:txBody>
      </p:sp>
      <p:sp>
        <p:nvSpPr>
          <p:cNvPr id="2052" name="Line 3"/>
          <p:cNvSpPr>
            <a:spLocks noChangeShapeType="1"/>
          </p:cNvSpPr>
          <p:nvPr/>
        </p:nvSpPr>
        <p:spPr bwMode="auto">
          <a:xfrm>
            <a:off x="260350" y="907133"/>
            <a:ext cx="8607425" cy="1587"/>
          </a:xfrm>
          <a:prstGeom prst="line">
            <a:avLst/>
          </a:prstGeom>
          <a:noFill/>
          <a:ln w="12700">
            <a:solidFill>
              <a:srgbClr val="0068B9"/>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nvGrpSpPr>
          <p:cNvPr id="2053" name="Group 6"/>
          <p:cNvGrpSpPr>
            <a:grpSpLocks/>
          </p:cNvGrpSpPr>
          <p:nvPr/>
        </p:nvGrpSpPr>
        <p:grpSpPr bwMode="auto">
          <a:xfrm>
            <a:off x="0" y="2632075"/>
            <a:ext cx="9156700" cy="1206500"/>
            <a:chOff x="0" y="0"/>
            <a:chExt cx="5768" cy="760"/>
          </a:xfrm>
        </p:grpSpPr>
        <p:sp>
          <p:nvSpPr>
            <p:cNvPr id="2055" name="Rectangle 4"/>
            <p:cNvSpPr>
              <a:spLocks/>
            </p:cNvSpPr>
            <p:nvPr/>
          </p:nvSpPr>
          <p:spPr bwMode="auto">
            <a:xfrm>
              <a:off x="0" y="0"/>
              <a:ext cx="5768" cy="760"/>
            </a:xfrm>
            <a:prstGeom prst="rect">
              <a:avLst/>
            </a:prstGeom>
            <a:solidFill>
              <a:schemeClr val="accent1"/>
            </a:solidFill>
            <a:ln>
              <a:noFill/>
            </a:ln>
            <a:extLst>
              <a:ext uri="{91240B29-F687-4F45-9708-019B960494DF}">
                <a14:hiddenLine xmlns:a14="http://schemas.microsoft.com/office/drawing/2010/main" w="12700" cap="rnd">
                  <a:solidFill>
                    <a:schemeClr val="tx1"/>
                  </a:solidFill>
                  <a:round/>
                  <a:headEnd/>
                  <a:tailEnd/>
                </a14:hiddenLine>
              </a:ext>
            </a:extLst>
          </p:spPr>
          <p:txBody>
            <a:bodyPr lIns="0" tIns="0" rIns="0" bIns="0"/>
            <a:lstStyle/>
            <a:p>
              <a:endParaRPr lang="en-GB"/>
            </a:p>
          </p:txBody>
        </p:sp>
        <p:sp>
          <p:nvSpPr>
            <p:cNvPr id="2056" name="Rectangle 5"/>
            <p:cNvSpPr>
              <a:spLocks/>
            </p:cNvSpPr>
            <p:nvPr/>
          </p:nvSpPr>
          <p:spPr bwMode="auto">
            <a:xfrm>
              <a:off x="0" y="8"/>
              <a:ext cx="5768"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a:r>
                <a:rPr lang="en-US" sz="3200" dirty="0">
                  <a:solidFill>
                    <a:srgbClr val="F2F2F2"/>
                  </a:solidFill>
                  <a:latin typeface="Arial Bold" charset="0"/>
                  <a:cs typeface="Arial Bold" charset="0"/>
                  <a:sym typeface="Arial Bold" charset="0"/>
                </a:rPr>
                <a:t>Community Midwifery and Continuity of Care</a:t>
              </a:r>
            </a:p>
            <a:p>
              <a:pPr algn="ctr"/>
              <a:r>
                <a:rPr lang="en-US" sz="3600" dirty="0" smtClean="0">
                  <a:solidFill>
                    <a:srgbClr val="F2F2F2"/>
                  </a:solidFill>
                  <a:latin typeface="Arial" charset="0"/>
                  <a:cs typeface="Arial" charset="0"/>
                  <a:sym typeface="Arial" charset="0"/>
                </a:rPr>
                <a:t>CQC</a:t>
              </a:r>
              <a:endParaRPr lang="en-US" sz="3600" dirty="0">
                <a:solidFill>
                  <a:srgbClr val="F2F2F2"/>
                </a:solidFill>
                <a:latin typeface="Arial" charset="0"/>
                <a:cs typeface="Arial" charset="0"/>
                <a:sym typeface="Arial" charset="0"/>
              </a:endParaRPr>
            </a:p>
          </p:txBody>
        </p:sp>
      </p:gr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5" y="4149080"/>
            <a:ext cx="4497059" cy="2524245"/>
          </a:xfrm>
          <a:prstGeom prst="rect">
            <a:avLst/>
          </a:prstGeom>
          <a:noFill/>
          <a:ln>
            <a:noFill/>
          </a:ln>
        </p:spPr>
      </p:pic>
    </p:spTree>
    <p:extLst>
      <p:ext uri="{BB962C8B-B14F-4D97-AF65-F5344CB8AC3E}">
        <p14:creationId xmlns:p14="http://schemas.microsoft.com/office/powerpoint/2010/main" val="309076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582" y="929417"/>
            <a:ext cx="4096322" cy="5792008"/>
          </a:xfrm>
          <a:prstGeom prst="rect">
            <a:avLst/>
          </a:prstGeom>
        </p:spPr>
      </p:pic>
    </p:spTree>
    <p:extLst>
      <p:ext uri="{BB962C8B-B14F-4D97-AF65-F5344CB8AC3E}">
        <p14:creationId xmlns:p14="http://schemas.microsoft.com/office/powerpoint/2010/main" val="1163423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772400" cy="1190082"/>
          </a:xfrm>
        </p:spPr>
        <p:txBody>
          <a:bodyPr>
            <a:normAutofit/>
          </a:bodyPr>
          <a:lstStyle/>
          <a:p>
            <a:pPr algn="l"/>
            <a:r>
              <a:rPr lang="en-GB" sz="3600" dirty="0" smtClean="0">
                <a:solidFill>
                  <a:srgbClr val="007BC3"/>
                </a:solidFill>
                <a:latin typeface="Arial" pitchFamily="34" charset="0"/>
                <a:cs typeface="Arial" pitchFamily="34" charset="0"/>
              </a:rPr>
              <a:t>NMC Senior Midwifery Advisor visit</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2276872"/>
            <a:ext cx="4764021" cy="3573016"/>
          </a:xfrm>
          <a:prstGeom prst="rect">
            <a:avLst/>
          </a:prstGeom>
        </p:spPr>
      </p:pic>
      <p:sp>
        <p:nvSpPr>
          <p:cNvPr id="4" name="TextBox 3"/>
          <p:cNvSpPr txBox="1"/>
          <p:nvPr/>
        </p:nvSpPr>
        <p:spPr>
          <a:xfrm>
            <a:off x="306770" y="2049318"/>
            <a:ext cx="2952328" cy="2308324"/>
          </a:xfrm>
          <a:prstGeom prst="rect">
            <a:avLst/>
          </a:prstGeom>
          <a:noFill/>
        </p:spPr>
        <p:txBody>
          <a:bodyPr wrap="square" rtlCol="0">
            <a:spAutoFit/>
          </a:bodyPr>
          <a:lstStyle/>
          <a:p>
            <a:r>
              <a:rPr lang="en-GB" sz="1600" i="1" dirty="0" smtClean="0">
                <a:latin typeface="Arial" panose="020B0604020202020204" pitchFamily="34" charset="0"/>
                <a:cs typeface="Arial" panose="020B0604020202020204" pitchFamily="34" charset="0"/>
              </a:rPr>
              <a:t>“Delighted to have the opportunity to meet midwives and women using Imperial maternity services. Women told me they felt safe and well informed about their care. Nothing was too much trouble for staff who had evidently pride in their service.”</a:t>
            </a:r>
            <a:endParaRPr lang="en-GB" sz="1600" i="1" dirty="0">
              <a:latin typeface="Arial" panose="020B0604020202020204" pitchFamily="34" charset="0"/>
              <a:cs typeface="Arial" panose="020B0604020202020204" pitchFamily="34" charset="0"/>
            </a:endParaRPr>
          </a:p>
        </p:txBody>
      </p:sp>
      <p:sp>
        <p:nvSpPr>
          <p:cNvPr id="7" name="TextBox 6"/>
          <p:cNvSpPr txBox="1"/>
          <p:nvPr/>
        </p:nvSpPr>
        <p:spPr>
          <a:xfrm>
            <a:off x="539552" y="4614271"/>
            <a:ext cx="2952328" cy="646331"/>
          </a:xfrm>
          <a:prstGeom prst="rect">
            <a:avLst/>
          </a:prstGeom>
          <a:noFill/>
        </p:spPr>
        <p:txBody>
          <a:bodyPr wrap="square" rtlCol="0">
            <a:spAutoFit/>
          </a:bodyPr>
          <a:lstStyle/>
          <a:p>
            <a:r>
              <a:rPr lang="en-GB" sz="1800" dirty="0" smtClean="0">
                <a:latin typeface="Arial" panose="020B0604020202020204" pitchFamily="34" charset="0"/>
                <a:cs typeface="Arial" panose="020B0604020202020204" pitchFamily="34" charset="0"/>
              </a:rPr>
              <a:t>Donna </a:t>
            </a:r>
            <a:r>
              <a:rPr lang="en-GB" sz="1800" dirty="0" err="1" smtClean="0">
                <a:latin typeface="Arial" panose="020B0604020202020204" pitchFamily="34" charset="0"/>
                <a:cs typeface="Arial" panose="020B0604020202020204" pitchFamily="34" charset="0"/>
              </a:rPr>
              <a:t>Ockenden</a:t>
            </a:r>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Senior Midwifery Advisor</a:t>
            </a:r>
            <a:endParaRPr lang="en-GB" sz="1800" dirty="0">
              <a:latin typeface="Arial" panose="020B0604020202020204" pitchFamily="34" charset="0"/>
              <a:cs typeface="Arial" panose="020B0604020202020204" pitchFamily="34"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225" y="5260829"/>
            <a:ext cx="1947417" cy="1224136"/>
          </a:xfrm>
          <a:prstGeom prst="rect">
            <a:avLst/>
          </a:prstGeom>
          <a:noFill/>
          <a:ln>
            <a:noFill/>
          </a:ln>
        </p:spPr>
      </p:pic>
    </p:spTree>
    <p:extLst>
      <p:ext uri="{BB962C8B-B14F-4D97-AF65-F5344CB8AC3E}">
        <p14:creationId xmlns:p14="http://schemas.microsoft.com/office/powerpoint/2010/main" val="3434745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994189"/>
          </a:xfrm>
        </p:spPr>
        <p:txBody>
          <a:bodyPr>
            <a:normAutofit/>
          </a:bodyPr>
          <a:lstStyle/>
          <a:p>
            <a:pPr algn="l"/>
            <a:r>
              <a:rPr lang="en-GB" sz="3600" dirty="0" smtClean="0">
                <a:solidFill>
                  <a:srgbClr val="007BC3"/>
                </a:solidFill>
                <a:latin typeface="Arial" pitchFamily="34" charset="0"/>
                <a:cs typeface="Arial" pitchFamily="34" charset="0"/>
              </a:rPr>
              <a:t>Chief Midwifery Officer visit</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Rectangle 6"/>
          <p:cNvSpPr/>
          <p:nvPr/>
        </p:nvSpPr>
        <p:spPr>
          <a:xfrm>
            <a:off x="2910473" y="2092058"/>
            <a:ext cx="4572000" cy="1569660"/>
          </a:xfrm>
          <a:prstGeom prst="rect">
            <a:avLst/>
          </a:prstGeom>
        </p:spPr>
        <p:txBody>
          <a:bodyPr>
            <a:spAutoFit/>
          </a:bodyPr>
          <a:lstStyle/>
          <a:p>
            <a:r>
              <a:rPr lang="en-GB" sz="1600" i="1" dirty="0">
                <a:latin typeface="Arial" panose="020B0604020202020204" pitchFamily="34" charset="0"/>
                <a:cs typeface="Arial" panose="020B0604020202020204" pitchFamily="34" charset="0"/>
              </a:rPr>
              <a:t>“It’s an absolute privilege to visit Imperial College Healthcare NHS Trust and to hear the great progress that has been made to improve women’s experiences and outcomes. I am absolutely delighted that maternity services have achieved a CQC outstanding – well done!”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52" y="4100688"/>
            <a:ext cx="3533215" cy="2188717"/>
          </a:xfrm>
          <a:prstGeom prst="rect">
            <a:avLst/>
          </a:prstGeom>
        </p:spPr>
      </p:pic>
      <p:sp>
        <p:nvSpPr>
          <p:cNvPr id="11" name="TextBox 10"/>
          <p:cNvSpPr txBox="1"/>
          <p:nvPr/>
        </p:nvSpPr>
        <p:spPr>
          <a:xfrm>
            <a:off x="5004048" y="3777522"/>
            <a:ext cx="3989294" cy="646331"/>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Professor Jacqueline </a:t>
            </a:r>
            <a:r>
              <a:rPr lang="en-GB" sz="1800" dirty="0" smtClean="0">
                <a:latin typeface="Arial" panose="020B0604020202020204" pitchFamily="34" charset="0"/>
                <a:cs typeface="Arial" panose="020B0604020202020204" pitchFamily="34" charset="0"/>
              </a:rPr>
              <a:t>Dunkley-Bent</a:t>
            </a:r>
          </a:p>
          <a:p>
            <a:r>
              <a:rPr lang="en-GB" sz="1800" dirty="0" smtClean="0">
                <a:latin typeface="Arial" panose="020B0604020202020204" pitchFamily="34" charset="0"/>
                <a:cs typeface="Arial" panose="020B0604020202020204" pitchFamily="34" charset="0"/>
              </a:rPr>
              <a:t>Chief Midwifery Officer</a:t>
            </a:r>
            <a:endParaRPr lang="en-GB" sz="1800" dirty="0">
              <a:latin typeface="Arial" panose="020B0604020202020204" pitchFamily="34" charset="0"/>
              <a:cs typeface="Arial" panose="020B0604020202020204" pitchFamily="34" charset="0"/>
            </a:endParaRPr>
          </a:p>
        </p:txBody>
      </p:sp>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267" y="2297664"/>
            <a:ext cx="1825469" cy="1364054"/>
          </a:xfrm>
          <a:prstGeom prst="rect">
            <a:avLst/>
          </a:prstGeom>
          <a:noFill/>
          <a:ln>
            <a:noFill/>
          </a:ln>
        </p:spPr>
      </p:pic>
    </p:spTree>
    <p:extLst>
      <p:ext uri="{BB962C8B-B14F-4D97-AF65-F5344CB8AC3E}">
        <p14:creationId xmlns:p14="http://schemas.microsoft.com/office/powerpoint/2010/main" val="3054714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1470025"/>
          </a:xfrm>
        </p:spPr>
        <p:txBody>
          <a:bodyPr>
            <a:normAutofit/>
          </a:bodyPr>
          <a:lstStyle/>
          <a:p>
            <a:pPr algn="l"/>
            <a:r>
              <a:rPr lang="en-GB" sz="3600" dirty="0" smtClean="0">
                <a:solidFill>
                  <a:srgbClr val="007BC3"/>
                </a:solidFill>
                <a:latin typeface="Arial" pitchFamily="34" charset="0"/>
                <a:cs typeface="Arial" pitchFamily="34" charset="0"/>
              </a:rPr>
              <a:t>Thank you</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Tree>
    <p:extLst>
      <p:ext uri="{BB962C8B-B14F-4D97-AF65-F5344CB8AC3E}">
        <p14:creationId xmlns:p14="http://schemas.microsoft.com/office/powerpoint/2010/main" val="3580150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772400" cy="1080120"/>
          </a:xfrm>
        </p:spPr>
        <p:txBody>
          <a:bodyPr>
            <a:normAutofit/>
          </a:bodyPr>
          <a:lstStyle/>
          <a:p>
            <a:pPr algn="l"/>
            <a:r>
              <a:rPr lang="en-GB" sz="3600" dirty="0" smtClean="0">
                <a:solidFill>
                  <a:srgbClr val="007BC3"/>
                </a:solidFill>
                <a:latin typeface="Arial" pitchFamily="34" charset="0"/>
                <a:cs typeface="Arial" pitchFamily="34" charset="0"/>
              </a:rPr>
              <a:t>National Targets</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TextBox 6"/>
          <p:cNvSpPr txBox="1"/>
          <p:nvPr/>
        </p:nvSpPr>
        <p:spPr>
          <a:xfrm>
            <a:off x="281045" y="2334775"/>
            <a:ext cx="8932985" cy="1754326"/>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Safer Maternity Care Report 2017</a:t>
            </a: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Reduce by 50% stillbirths, neonatal and maternal deaths and brain injuries that occur during or soon after birth by </a:t>
            </a:r>
            <a:r>
              <a:rPr lang="en-GB" sz="1600" b="1" u="sng" dirty="0" smtClean="0">
                <a:latin typeface="Arial" panose="020B0604020202020204" pitchFamily="34" charset="0"/>
                <a:cs typeface="Arial" panose="020B0604020202020204" pitchFamily="34" charset="0"/>
              </a:rPr>
              <a:t>2025</a:t>
            </a:r>
            <a:r>
              <a:rPr lang="en-GB" sz="1600" dirty="0" smtClean="0">
                <a:latin typeface="Arial" panose="020B0604020202020204" pitchFamily="34" charset="0"/>
                <a:cs typeface="Arial" panose="020B0604020202020204" pitchFamily="34" charset="0"/>
              </a:rPr>
              <a:t> (20% by 2020)</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Reduce the national rate of preterm births from 8% to 6% by 2025</a:t>
            </a:r>
          </a:p>
          <a:p>
            <a:endParaRPr lang="en-GB" dirty="0" smtClean="0"/>
          </a:p>
        </p:txBody>
      </p:sp>
      <p:sp>
        <p:nvSpPr>
          <p:cNvPr id="8" name="TextBox 7"/>
          <p:cNvSpPr txBox="1"/>
          <p:nvPr/>
        </p:nvSpPr>
        <p:spPr>
          <a:xfrm>
            <a:off x="281045" y="4070639"/>
            <a:ext cx="8276665" cy="584775"/>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NHS long term plan 2019</a:t>
            </a:r>
          </a:p>
          <a:p>
            <a:endParaRPr lang="en-GB" sz="1600" dirty="0" smtClean="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80" y="4742978"/>
            <a:ext cx="7230484" cy="1371791"/>
          </a:xfrm>
          <a:prstGeom prst="rect">
            <a:avLst/>
          </a:prstGeom>
        </p:spPr>
      </p:pic>
    </p:spTree>
    <p:extLst>
      <p:ext uri="{BB962C8B-B14F-4D97-AF65-F5344CB8AC3E}">
        <p14:creationId xmlns:p14="http://schemas.microsoft.com/office/powerpoint/2010/main" val="1739256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962979"/>
          </a:xfrm>
        </p:spPr>
        <p:txBody>
          <a:bodyPr>
            <a:normAutofit/>
          </a:bodyPr>
          <a:lstStyle/>
          <a:p>
            <a:pPr algn="l"/>
            <a:r>
              <a:rPr lang="en-GB" sz="3600" dirty="0" smtClean="0">
                <a:solidFill>
                  <a:srgbClr val="007BC3"/>
                </a:solidFill>
                <a:latin typeface="Arial" pitchFamily="34" charset="0"/>
                <a:cs typeface="Arial" pitchFamily="34" charset="0"/>
              </a:rPr>
              <a:t>Better Births report</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8" name="TextBox 7"/>
          <p:cNvSpPr txBox="1"/>
          <p:nvPr/>
        </p:nvSpPr>
        <p:spPr>
          <a:xfrm>
            <a:off x="271986" y="2060848"/>
            <a:ext cx="8768073" cy="4524315"/>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National Maternity review published February 2016</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Recommendations support Secretary of State ambition to halve stillbirths, neonatal and maternal deaths and brain injuries:</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Personalised care</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Continuity of carer</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Safer care</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Better postnatal and perinatal mental health care</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Multi-professional working</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Working across boundaries</a:t>
            </a:r>
          </a:p>
          <a:p>
            <a:pPr marL="342900" indent="-342900">
              <a:buFont typeface="+mj-lt"/>
              <a:buAutoNum type="arabicPeriod"/>
            </a:pPr>
            <a:r>
              <a:rPr lang="en-GB" sz="1600" dirty="0" smtClean="0">
                <a:latin typeface="Arial" panose="020B0604020202020204" pitchFamily="34" charset="0"/>
                <a:cs typeface="Arial" panose="020B0604020202020204" pitchFamily="34" charset="0"/>
              </a:rPr>
              <a:t>A payment system</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Maternity Transformation Programme will achieve the vision of Better Births bringing together organisations</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44 Local Maternity Systems (LMS)</a:t>
            </a: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North West London LMS – 4 Trusts, 6 maternity units</a:t>
            </a:r>
          </a:p>
        </p:txBody>
      </p:sp>
    </p:spTree>
    <p:extLst>
      <p:ext uri="{BB962C8B-B14F-4D97-AF65-F5344CB8AC3E}">
        <p14:creationId xmlns:p14="http://schemas.microsoft.com/office/powerpoint/2010/main" val="3822430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772400" cy="991064"/>
          </a:xfrm>
        </p:spPr>
        <p:txBody>
          <a:bodyPr>
            <a:normAutofit/>
          </a:bodyPr>
          <a:lstStyle/>
          <a:p>
            <a:pPr algn="l"/>
            <a:r>
              <a:rPr lang="en-GB" sz="3600" dirty="0" smtClean="0">
                <a:solidFill>
                  <a:srgbClr val="007BC3"/>
                </a:solidFill>
                <a:latin typeface="Arial" pitchFamily="34" charset="0"/>
                <a:cs typeface="Arial" pitchFamily="34" charset="0"/>
              </a:rPr>
              <a:t>National work streams</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971792"/>
            <a:ext cx="4494967" cy="4694864"/>
          </a:xfrm>
          <a:prstGeom prst="rect">
            <a:avLst/>
          </a:prstGeom>
        </p:spPr>
      </p:pic>
    </p:spTree>
    <p:extLst>
      <p:ext uri="{BB962C8B-B14F-4D97-AF65-F5344CB8AC3E}">
        <p14:creationId xmlns:p14="http://schemas.microsoft.com/office/powerpoint/2010/main" val="1520765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8"/>
            <a:ext cx="7772400" cy="890971"/>
          </a:xfrm>
        </p:spPr>
        <p:txBody>
          <a:bodyPr>
            <a:normAutofit/>
          </a:bodyPr>
          <a:lstStyle/>
          <a:p>
            <a:pPr algn="l"/>
            <a:r>
              <a:rPr lang="en-GB" sz="3200" dirty="0" smtClean="0">
                <a:solidFill>
                  <a:srgbClr val="007BC3"/>
                </a:solidFill>
                <a:latin typeface="Arial" pitchFamily="34" charset="0"/>
                <a:cs typeface="Arial" pitchFamily="34" charset="0"/>
              </a:rPr>
              <a:t>Local Maternity System work streams</a:t>
            </a:r>
            <a:endParaRPr lang="en-GB" sz="32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1" y="1988840"/>
            <a:ext cx="8915304" cy="3638710"/>
          </a:xfrm>
          <a:prstGeom prst="rect">
            <a:avLst/>
          </a:prstGeom>
        </p:spPr>
      </p:pic>
      <p:sp>
        <p:nvSpPr>
          <p:cNvPr id="8" name="TextBox 7"/>
          <p:cNvSpPr txBox="1"/>
          <p:nvPr/>
        </p:nvSpPr>
        <p:spPr>
          <a:xfrm>
            <a:off x="644369" y="5579348"/>
            <a:ext cx="8238392" cy="1077218"/>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Choice of birth location – home, birth centre, labour ward</a:t>
            </a:r>
          </a:p>
          <a:p>
            <a:r>
              <a:rPr lang="en-GB" sz="1600" dirty="0" smtClean="0">
                <a:latin typeface="Arial" panose="020B0604020202020204" pitchFamily="34" charset="0"/>
                <a:cs typeface="Arial" panose="020B0604020202020204" pitchFamily="34" charset="0"/>
              </a:rPr>
              <a:t>Improve midwifery led births – 21.5% March 2020</a:t>
            </a:r>
          </a:p>
          <a:p>
            <a:r>
              <a:rPr lang="en-GB" sz="1600" dirty="0" smtClean="0">
                <a:latin typeface="Arial" panose="020B0604020202020204" pitchFamily="34" charset="0"/>
                <a:cs typeface="Arial" panose="020B0604020202020204" pitchFamily="34" charset="0"/>
              </a:rPr>
              <a:t>Homebirth project midwife</a:t>
            </a:r>
          </a:p>
          <a:p>
            <a:r>
              <a:rPr lang="en-GB" sz="1600" dirty="0" smtClean="0">
                <a:latin typeface="Arial" panose="020B0604020202020204" pitchFamily="34" charset="0"/>
                <a:cs typeface="Arial" panose="020B0604020202020204" pitchFamily="34" charset="0"/>
              </a:rPr>
              <a:t>Perinatal Mental Health Team</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863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772400" cy="1075958"/>
          </a:xfrm>
        </p:spPr>
        <p:txBody>
          <a:bodyPr>
            <a:normAutofit/>
          </a:bodyPr>
          <a:lstStyle/>
          <a:p>
            <a:pPr algn="l"/>
            <a:r>
              <a:rPr lang="en-GB" sz="3200" dirty="0" smtClean="0">
                <a:solidFill>
                  <a:srgbClr val="007BC3"/>
                </a:solidFill>
                <a:latin typeface="Arial" pitchFamily="34" charset="0"/>
                <a:cs typeface="Arial" pitchFamily="34" charset="0"/>
              </a:rPr>
              <a:t>Service improvements &amp; transformation</a:t>
            </a:r>
            <a:endParaRPr lang="en-GB" sz="32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TextBox 6"/>
          <p:cNvSpPr txBox="1"/>
          <p:nvPr/>
        </p:nvSpPr>
        <p:spPr>
          <a:xfrm>
            <a:off x="251520" y="2056686"/>
            <a:ext cx="8238392" cy="4031873"/>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Maternity Transformation Programme Project Manager</a:t>
            </a: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Community Champions/ Maternity Champions</a:t>
            </a: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Community services &amp; networking improvements</a:t>
            </a: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Maternity Voices Partnership</a:t>
            </a: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Mum and Baby app</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Hospital information</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Pregnancy, labour, postnatal information</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Personalised care plans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QI Big Room projects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Maternal &amp; Neonatal Safety Improvement Programme – Reducing smoking in </a:t>
            </a:r>
            <a:r>
              <a:rPr lang="en-GB" sz="1600" dirty="0" smtClean="0">
                <a:latin typeface="Arial" panose="020B0604020202020204" pitchFamily="34" charset="0"/>
                <a:cs typeface="Arial" panose="020B0604020202020204" pitchFamily="34" charset="0"/>
              </a:rPr>
              <a:t>pregnancy</a:t>
            </a:r>
            <a:endParaRPr lang="en-GB"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008" y="3043285"/>
            <a:ext cx="3932842" cy="2452741"/>
          </a:xfrm>
          <a:prstGeom prst="rect">
            <a:avLst/>
          </a:prstGeom>
        </p:spPr>
      </p:pic>
    </p:spTree>
    <p:extLst>
      <p:ext uri="{BB962C8B-B14F-4D97-AF65-F5344CB8AC3E}">
        <p14:creationId xmlns:p14="http://schemas.microsoft.com/office/powerpoint/2010/main" val="12182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3975" y="0"/>
            <a:ext cx="7772400" cy="1905000"/>
          </a:xfrm>
        </p:spPr>
        <p:txBody>
          <a:bodyPr>
            <a:normAutofit fontScale="90000"/>
          </a:bodyPr>
          <a:lstStyle/>
          <a:p>
            <a:pPr eaLnBrk="1" hangingPunct="1"/>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endParaRPr lang="en-US" sz="2500" smtClean="0">
              <a:latin typeface="Arial" charset="0"/>
              <a:sym typeface="Arial" charset="0"/>
            </a:endParaRPr>
          </a:p>
        </p:txBody>
      </p:sp>
      <p:sp>
        <p:nvSpPr>
          <p:cNvPr id="2052" name="Line 3"/>
          <p:cNvSpPr>
            <a:spLocks noChangeShapeType="1"/>
          </p:cNvSpPr>
          <p:nvPr/>
        </p:nvSpPr>
        <p:spPr bwMode="auto">
          <a:xfrm>
            <a:off x="260350" y="907133"/>
            <a:ext cx="8607425" cy="1587"/>
          </a:xfrm>
          <a:prstGeom prst="line">
            <a:avLst/>
          </a:prstGeom>
          <a:noFill/>
          <a:ln w="12700">
            <a:solidFill>
              <a:srgbClr val="0068B9"/>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nvGrpSpPr>
          <p:cNvPr id="2053" name="Group 6"/>
          <p:cNvGrpSpPr>
            <a:grpSpLocks/>
          </p:cNvGrpSpPr>
          <p:nvPr/>
        </p:nvGrpSpPr>
        <p:grpSpPr bwMode="auto">
          <a:xfrm>
            <a:off x="0" y="2632075"/>
            <a:ext cx="9156700" cy="1206500"/>
            <a:chOff x="0" y="0"/>
            <a:chExt cx="5768" cy="760"/>
          </a:xfrm>
        </p:grpSpPr>
        <p:sp>
          <p:nvSpPr>
            <p:cNvPr id="2055" name="Rectangle 4"/>
            <p:cNvSpPr>
              <a:spLocks/>
            </p:cNvSpPr>
            <p:nvPr/>
          </p:nvSpPr>
          <p:spPr bwMode="auto">
            <a:xfrm>
              <a:off x="0" y="0"/>
              <a:ext cx="5768" cy="760"/>
            </a:xfrm>
            <a:prstGeom prst="rect">
              <a:avLst/>
            </a:prstGeom>
            <a:solidFill>
              <a:schemeClr val="accent1"/>
            </a:solidFill>
            <a:ln>
              <a:noFill/>
            </a:ln>
            <a:extLst>
              <a:ext uri="{91240B29-F687-4F45-9708-019B960494DF}">
                <a14:hiddenLine xmlns:a14="http://schemas.microsoft.com/office/drawing/2010/main" w="12700" cap="rnd">
                  <a:solidFill>
                    <a:schemeClr val="tx1"/>
                  </a:solidFill>
                  <a:round/>
                  <a:headEnd/>
                  <a:tailEnd/>
                </a14:hiddenLine>
              </a:ext>
            </a:extLst>
          </p:spPr>
          <p:txBody>
            <a:bodyPr lIns="0" tIns="0" rIns="0" bIns="0"/>
            <a:lstStyle/>
            <a:p>
              <a:endParaRPr lang="en-GB"/>
            </a:p>
          </p:txBody>
        </p:sp>
        <p:sp>
          <p:nvSpPr>
            <p:cNvPr id="2056" name="Rectangle 5"/>
            <p:cNvSpPr>
              <a:spLocks/>
            </p:cNvSpPr>
            <p:nvPr/>
          </p:nvSpPr>
          <p:spPr bwMode="auto">
            <a:xfrm>
              <a:off x="0" y="8"/>
              <a:ext cx="5768"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a:r>
                <a:rPr lang="en-US" sz="3200" dirty="0">
                  <a:solidFill>
                    <a:srgbClr val="F2F2F2"/>
                  </a:solidFill>
                  <a:latin typeface="Arial Bold" charset="0"/>
                  <a:cs typeface="Arial Bold" charset="0"/>
                  <a:sym typeface="Arial Bold" charset="0"/>
                </a:rPr>
                <a:t>Community Midwifery and Continuity of Care</a:t>
              </a:r>
            </a:p>
            <a:p>
              <a:pPr algn="ctr"/>
              <a:r>
                <a:rPr lang="en-US" sz="3600" dirty="0" smtClean="0">
                  <a:solidFill>
                    <a:srgbClr val="F2F2F2"/>
                  </a:solidFill>
                  <a:latin typeface="Arial" charset="0"/>
                  <a:cs typeface="Arial" charset="0"/>
                  <a:sym typeface="Arial" charset="0"/>
                </a:rPr>
                <a:t>Group Practice teams</a:t>
              </a:r>
              <a:endParaRPr lang="en-US" sz="3600" dirty="0">
                <a:solidFill>
                  <a:srgbClr val="F2F2F2"/>
                </a:solidFill>
                <a:latin typeface="Arial" charset="0"/>
                <a:cs typeface="Arial" charset="0"/>
                <a:sym typeface="Arial" charset="0"/>
              </a:endParaRPr>
            </a:p>
          </p:txBody>
        </p:sp>
      </p:grpSp>
    </p:spTree>
    <p:extLst>
      <p:ext uri="{BB962C8B-B14F-4D97-AF65-F5344CB8AC3E}">
        <p14:creationId xmlns:p14="http://schemas.microsoft.com/office/powerpoint/2010/main" val="40815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772400" cy="792088"/>
          </a:xfrm>
        </p:spPr>
        <p:txBody>
          <a:bodyPr>
            <a:normAutofit/>
          </a:bodyPr>
          <a:lstStyle/>
          <a:p>
            <a:pPr algn="l"/>
            <a:r>
              <a:rPr lang="en-GB" sz="3600" dirty="0" smtClean="0">
                <a:solidFill>
                  <a:srgbClr val="007BC3"/>
                </a:solidFill>
                <a:latin typeface="Arial" pitchFamily="34" charset="0"/>
                <a:cs typeface="Arial" pitchFamily="34" charset="0"/>
              </a:rPr>
              <a:t>Group Practice Teams</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Content Placeholder 4"/>
          <p:cNvSpPr txBox="1">
            <a:spLocks/>
          </p:cNvSpPr>
          <p:nvPr/>
        </p:nvSpPr>
        <p:spPr>
          <a:xfrm>
            <a:off x="295835" y="1772816"/>
            <a:ext cx="8631144" cy="496855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r>
              <a:rPr lang="en-GB" sz="1500" dirty="0" smtClean="0">
                <a:solidFill>
                  <a:schemeClr val="tx1"/>
                </a:solidFill>
                <a:latin typeface="Arial" panose="020B0604020202020204" pitchFamily="34" charset="0"/>
                <a:cs typeface="Arial" panose="020B0604020202020204" pitchFamily="34" charset="0"/>
              </a:rPr>
              <a:t>Community matron – Shreejana </a:t>
            </a:r>
            <a:r>
              <a:rPr lang="en-GB" sz="1500" dirty="0" err="1" smtClean="0">
                <a:solidFill>
                  <a:schemeClr val="tx1"/>
                </a:solidFill>
                <a:latin typeface="Arial" panose="020B0604020202020204" pitchFamily="34" charset="0"/>
                <a:cs typeface="Arial" panose="020B0604020202020204" pitchFamily="34" charset="0"/>
              </a:rPr>
              <a:t>Koirala</a:t>
            </a:r>
            <a:endParaRPr lang="en-GB" sz="1500" dirty="0">
              <a:solidFill>
                <a:schemeClr val="tx1"/>
              </a:solidFill>
              <a:latin typeface="Arial" panose="020B0604020202020204" pitchFamily="34" charset="0"/>
              <a:cs typeface="Arial" panose="020B0604020202020204" pitchFamily="34" charset="0"/>
            </a:endParaRPr>
          </a:p>
          <a:p>
            <a:pPr algn="l" fontAlgn="auto">
              <a:spcAft>
                <a:spcPts val="0"/>
              </a:spcAft>
            </a:pPr>
            <a:endParaRPr lang="en-GB" sz="2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500" b="1" dirty="0" smtClean="0">
                <a:solidFill>
                  <a:schemeClr val="tx1"/>
                </a:solidFill>
                <a:latin typeface="Arial" panose="020B0604020202020204" pitchFamily="34" charset="0"/>
                <a:cs typeface="Arial" panose="020B0604020202020204" pitchFamily="34" charset="0"/>
              </a:rPr>
              <a:t>St Mary’s Hospital</a:t>
            </a:r>
          </a:p>
          <a:p>
            <a:pPr algn="l" fontAlgn="auto">
              <a:spcAft>
                <a:spcPts val="0"/>
              </a:spcAft>
            </a:pPr>
            <a:r>
              <a:rPr lang="en-GB" sz="1500" dirty="0" smtClean="0">
                <a:solidFill>
                  <a:schemeClr val="tx1"/>
                </a:solidFill>
                <a:latin typeface="Arial" panose="020B0604020202020204" pitchFamily="34" charset="0"/>
                <a:cs typeface="Arial" panose="020B0604020202020204" pitchFamily="34" charset="0"/>
              </a:rPr>
              <a:t>East – Ory </a:t>
            </a:r>
            <a:r>
              <a:rPr lang="en-GB" sz="1500" dirty="0" err="1" smtClean="0">
                <a:solidFill>
                  <a:schemeClr val="tx1"/>
                </a:solidFill>
                <a:latin typeface="Arial" panose="020B0604020202020204" pitchFamily="34" charset="0"/>
                <a:cs typeface="Arial" panose="020B0604020202020204" pitchFamily="34" charset="0"/>
              </a:rPr>
              <a:t>Bolooki</a:t>
            </a:r>
            <a:endParaRPr lang="en-GB" sz="15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500" dirty="0" smtClean="0">
                <a:solidFill>
                  <a:schemeClr val="tx1"/>
                </a:solidFill>
                <a:latin typeface="Arial" panose="020B0604020202020204" pitchFamily="34" charset="0"/>
                <a:cs typeface="Arial" panose="020B0604020202020204" pitchFamily="34" charset="0"/>
              </a:rPr>
              <a:t>North – Margarita </a:t>
            </a:r>
            <a:r>
              <a:rPr lang="en-GB" sz="1500" dirty="0" err="1" smtClean="0">
                <a:solidFill>
                  <a:schemeClr val="tx1"/>
                </a:solidFill>
                <a:latin typeface="Arial" panose="020B0604020202020204" pitchFamily="34" charset="0"/>
                <a:cs typeface="Arial" panose="020B0604020202020204" pitchFamily="34" charset="0"/>
              </a:rPr>
              <a:t>Lopezliesa</a:t>
            </a:r>
            <a:endParaRPr lang="en-GB" sz="1500" i="1" dirty="0" smtClean="0">
              <a:solidFill>
                <a:schemeClr val="tx1"/>
              </a:solidFill>
              <a:latin typeface="Arial" panose="020B0604020202020204" pitchFamily="34" charset="0"/>
              <a:cs typeface="Arial" panose="020B0604020202020204" pitchFamily="34" charset="0"/>
            </a:endParaRPr>
          </a:p>
          <a:p>
            <a:pPr algn="l" fontAlgn="auto">
              <a:spcAft>
                <a:spcPts val="0"/>
              </a:spcAft>
            </a:pPr>
            <a:endParaRPr lang="en-GB" sz="2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500" b="1" dirty="0" smtClean="0">
                <a:solidFill>
                  <a:schemeClr val="tx1"/>
                </a:solidFill>
                <a:latin typeface="Arial" panose="020B0604020202020204" pitchFamily="34" charset="0"/>
                <a:cs typeface="Arial" panose="020B0604020202020204" pitchFamily="34" charset="0"/>
              </a:rPr>
              <a:t>Queen Charlotte’s &amp; Chelsea Hospital</a:t>
            </a:r>
          </a:p>
          <a:p>
            <a:pPr algn="l" fontAlgn="auto">
              <a:spcAft>
                <a:spcPts val="0"/>
              </a:spcAft>
            </a:pPr>
            <a:r>
              <a:rPr lang="en-GB" sz="1500" dirty="0" smtClean="0">
                <a:solidFill>
                  <a:schemeClr val="tx1"/>
                </a:solidFill>
                <a:latin typeface="Arial" panose="020B0604020202020204" pitchFamily="34" charset="0"/>
                <a:cs typeface="Arial" panose="020B0604020202020204" pitchFamily="34" charset="0"/>
              </a:rPr>
              <a:t>Central – Natasha Rose</a:t>
            </a:r>
          </a:p>
          <a:p>
            <a:pPr algn="l" fontAlgn="auto">
              <a:spcAft>
                <a:spcPts val="0"/>
              </a:spcAft>
            </a:pPr>
            <a:r>
              <a:rPr lang="en-GB" sz="1500" dirty="0" smtClean="0">
                <a:solidFill>
                  <a:schemeClr val="tx1"/>
                </a:solidFill>
                <a:latin typeface="Arial" panose="020B0604020202020204" pitchFamily="34" charset="0"/>
                <a:cs typeface="Arial" panose="020B0604020202020204" pitchFamily="34" charset="0"/>
              </a:rPr>
              <a:t>South – Jacqui Bleach</a:t>
            </a:r>
            <a:endParaRPr lang="en-GB" sz="1500" i="1"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500" dirty="0" smtClean="0">
                <a:solidFill>
                  <a:schemeClr val="tx1"/>
                </a:solidFill>
                <a:latin typeface="Arial" panose="020B0604020202020204" pitchFamily="34" charset="0"/>
                <a:cs typeface="Arial" panose="020B0604020202020204" pitchFamily="34" charset="0"/>
              </a:rPr>
              <a:t>West – Jennifer </a:t>
            </a:r>
            <a:r>
              <a:rPr lang="en-GB" sz="1500" dirty="0" err="1" smtClean="0">
                <a:solidFill>
                  <a:schemeClr val="tx1"/>
                </a:solidFill>
                <a:latin typeface="Arial" panose="020B0604020202020204" pitchFamily="34" charset="0"/>
                <a:cs typeface="Arial" panose="020B0604020202020204" pitchFamily="34" charset="0"/>
              </a:rPr>
              <a:t>Badoe</a:t>
            </a:r>
            <a:endParaRPr lang="en-GB" sz="1500" dirty="0" smtClean="0">
              <a:solidFill>
                <a:schemeClr val="tx1"/>
              </a:solidFill>
              <a:latin typeface="Arial" panose="020B0604020202020204" pitchFamily="34" charset="0"/>
              <a:cs typeface="Arial" panose="020B0604020202020204" pitchFamily="34" charset="0"/>
            </a:endParaRPr>
          </a:p>
          <a:p>
            <a:pPr algn="l" fontAlgn="auto">
              <a:spcAft>
                <a:spcPts val="0"/>
              </a:spcAft>
            </a:pPr>
            <a:endParaRPr lang="en-GB" sz="15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500" dirty="0" smtClean="0">
                <a:solidFill>
                  <a:schemeClr val="tx1"/>
                </a:solidFill>
                <a:latin typeface="Arial" panose="020B0604020202020204" pitchFamily="34" charset="0"/>
                <a:cs typeface="Arial" panose="020B0604020202020204" pitchFamily="34" charset="0"/>
              </a:rPr>
              <a:t>Each team - team leader, midwives, preceptor midwife, student midwife, maternity support workers</a:t>
            </a:r>
          </a:p>
          <a:p>
            <a:pPr algn="l" fontAlgn="auto">
              <a:spcAft>
                <a:spcPts val="0"/>
              </a:spcAft>
            </a:pPr>
            <a:endParaRPr lang="en-GB" sz="11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500" dirty="0" smtClean="0">
                <a:solidFill>
                  <a:schemeClr val="tx1"/>
                </a:solidFill>
                <a:latin typeface="Arial" panose="020B0604020202020204" pitchFamily="34" charset="0"/>
                <a:cs typeface="Arial" panose="020B0604020202020204" pitchFamily="34" charset="0"/>
              </a:rPr>
              <a:t>Named midwife/ buddy midwife</a:t>
            </a:r>
          </a:p>
          <a:p>
            <a:pPr algn="l" fontAlgn="auto">
              <a:spcAft>
                <a:spcPts val="0"/>
              </a:spcAft>
            </a:pPr>
            <a:endParaRPr lang="en-GB" sz="11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500" dirty="0" smtClean="0">
                <a:solidFill>
                  <a:schemeClr val="tx1"/>
                </a:solidFill>
                <a:latin typeface="Arial" panose="020B0604020202020204" pitchFamily="34" charset="0"/>
                <a:cs typeface="Arial" panose="020B0604020202020204" pitchFamily="34" charset="0"/>
              </a:rPr>
              <a:t>Rotational midwives working on labour ward/ birth centre</a:t>
            </a:r>
          </a:p>
          <a:p>
            <a:pPr algn="l" fontAlgn="auto">
              <a:spcAft>
                <a:spcPts val="0"/>
              </a:spcAft>
            </a:pPr>
            <a:endParaRPr lang="en-GB" sz="1100" dirty="0" smtClean="0">
              <a:solidFill>
                <a:schemeClr val="tx1"/>
              </a:solidFill>
              <a:latin typeface="Arial" panose="020B0604020202020204" pitchFamily="34" charset="0"/>
              <a:cs typeface="Arial" panose="020B0604020202020204" pitchFamily="34" charset="0"/>
            </a:endParaRPr>
          </a:p>
          <a:p>
            <a:pPr algn="l" fontAlgn="auto">
              <a:spcAft>
                <a:spcPts val="0"/>
              </a:spcAft>
            </a:pPr>
            <a:r>
              <a:rPr lang="en-GB" sz="1500" dirty="0" smtClean="0">
                <a:solidFill>
                  <a:schemeClr val="tx1"/>
                </a:solidFill>
                <a:latin typeface="Arial" panose="020B0604020202020204" pitchFamily="34" charset="0"/>
                <a:cs typeface="Arial" panose="020B0604020202020204" pitchFamily="34" charset="0"/>
              </a:rPr>
              <a:t>Parent education, breast feeding drop-in clinics, breastfeeding workshops</a:t>
            </a:r>
          </a:p>
          <a:p>
            <a:pPr algn="l" fontAlgn="auto">
              <a:spcAft>
                <a:spcPts val="0"/>
              </a:spcAft>
            </a:pPr>
            <a:endParaRPr lang="en-GB" sz="1100" dirty="0">
              <a:solidFill>
                <a:schemeClr val="tx1"/>
              </a:solidFill>
              <a:latin typeface="Arial" panose="020B0604020202020204" pitchFamily="34" charset="0"/>
              <a:cs typeface="Arial" panose="020B0604020202020204" pitchFamily="34" charset="0"/>
            </a:endParaRPr>
          </a:p>
          <a:p>
            <a:pPr algn="l" fontAlgn="auto">
              <a:spcAft>
                <a:spcPts val="0"/>
              </a:spcAft>
            </a:pPr>
            <a:r>
              <a:rPr lang="en-GB" sz="1500" dirty="0" smtClean="0">
                <a:solidFill>
                  <a:schemeClr val="tx1"/>
                </a:solidFill>
                <a:latin typeface="Arial" panose="020B0604020202020204" pitchFamily="34" charset="0"/>
                <a:cs typeface="Arial" panose="020B0604020202020204" pitchFamily="34" charset="0"/>
              </a:rPr>
              <a:t>2</a:t>
            </a:r>
            <a:r>
              <a:rPr lang="en-GB" sz="1500" baseline="30000" dirty="0" smtClean="0">
                <a:solidFill>
                  <a:schemeClr val="tx1"/>
                </a:solidFill>
                <a:latin typeface="Arial" panose="020B0604020202020204" pitchFamily="34" charset="0"/>
                <a:cs typeface="Arial" panose="020B0604020202020204" pitchFamily="34" charset="0"/>
              </a:rPr>
              <a:t>nd</a:t>
            </a:r>
            <a:r>
              <a:rPr lang="en-GB" sz="1500" dirty="0" smtClean="0">
                <a:solidFill>
                  <a:schemeClr val="tx1"/>
                </a:solidFill>
                <a:latin typeface="Arial" panose="020B0604020202020204" pitchFamily="34" charset="0"/>
                <a:cs typeface="Arial" panose="020B0604020202020204" pitchFamily="34" charset="0"/>
              </a:rPr>
              <a:t> on call for homebirths</a:t>
            </a:r>
            <a:endParaRPr lang="en-GB" sz="1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240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980729"/>
            <a:ext cx="7772400" cy="434094"/>
          </a:xfrm>
        </p:spPr>
        <p:txBody>
          <a:bodyPr>
            <a:normAutofit fontScale="90000"/>
          </a:bodyPr>
          <a:lstStyle/>
          <a:p>
            <a:pPr algn="l"/>
            <a:r>
              <a:rPr lang="en-GB" sz="3600" dirty="0" smtClean="0">
                <a:solidFill>
                  <a:srgbClr val="007BC3"/>
                </a:solidFill>
                <a:latin typeface="Arial" pitchFamily="34" charset="0"/>
                <a:cs typeface="Arial" pitchFamily="34" charset="0"/>
              </a:rPr>
              <a:t>Imperial catchment area</a:t>
            </a:r>
            <a:endParaRPr lang="en-GB" sz="3600" dirty="0">
              <a:solidFill>
                <a:srgbClr val="007BC3"/>
              </a:solidFill>
              <a:latin typeface="Arial" pitchFamily="34" charset="0"/>
              <a:cs typeface="Arial" pitchFamily="34" charset="0"/>
            </a:endParaRPr>
          </a:p>
        </p:txBody>
      </p:sp>
      <p:cxnSp>
        <p:nvCxnSpPr>
          <p:cNvPr id="5" name="Straight Connector 4"/>
          <p:cNvCxnSpPr/>
          <p:nvPr/>
        </p:nvCxnSpPr>
        <p:spPr>
          <a:xfrm>
            <a:off x="261257" y="836712"/>
            <a:ext cx="8606972" cy="0"/>
          </a:xfrm>
          <a:prstGeom prst="line">
            <a:avLst/>
          </a:prstGeom>
          <a:ln w="12700" cmpd="sng">
            <a:solidFill>
              <a:srgbClr val="0068B9"/>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7" name="Content Placeholder 4"/>
          <p:cNvSpPr txBox="1">
            <a:spLocks/>
          </p:cNvSpPr>
          <p:nvPr/>
        </p:nvSpPr>
        <p:spPr>
          <a:xfrm>
            <a:off x="295835" y="1499994"/>
            <a:ext cx="4141694" cy="1355272"/>
          </a:xfrm>
          <a:prstGeom prst="rect">
            <a:avLst/>
          </a:prstGeom>
        </p:spPr>
        <p:txBody>
          <a:bodyPr vert="horz" lIns="0" tIns="46800" rIns="0" bIns="45720" rtlCol="0">
            <a:normAutofit fontScale="55000" lnSpcReduction="20000"/>
          </a:bodyPr>
          <a:lstStyle>
            <a:lvl1pPr marL="266700" indent="-266700" algn="l" defTabSz="685800" rtl="0" eaLnBrk="1" latinLnBrk="0" hangingPunct="1">
              <a:lnSpc>
                <a:spcPct val="90000"/>
              </a:lnSpc>
              <a:spcBef>
                <a:spcPts val="750"/>
              </a:spcBef>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dirty="0" smtClean="0"/>
              <a:t>St Mary’s Hospital</a:t>
            </a:r>
          </a:p>
          <a:p>
            <a:r>
              <a:rPr lang="en-GB" dirty="0" smtClean="0"/>
              <a:t>East – W2, W10, W11,</a:t>
            </a:r>
            <a:r>
              <a:rPr lang="en-GB" i="1" dirty="0" smtClean="0"/>
              <a:t> W1</a:t>
            </a:r>
            <a:endParaRPr lang="en-GB" dirty="0" smtClean="0"/>
          </a:p>
          <a:p>
            <a:r>
              <a:rPr lang="en-GB" dirty="0" smtClean="0"/>
              <a:t>North – W9, </a:t>
            </a:r>
            <a:r>
              <a:rPr lang="en-GB" i="1" dirty="0" smtClean="0"/>
              <a:t>NW1, NW2, NW8, NW6, NW10</a:t>
            </a:r>
          </a:p>
          <a:p>
            <a:endParaRPr lang="en-GB" i="1" dirty="0"/>
          </a:p>
          <a:p>
            <a:pPr marL="0" indent="0">
              <a:buNone/>
            </a:pPr>
            <a:r>
              <a:rPr lang="en-GB" dirty="0" smtClean="0"/>
              <a:t>Shared area – Brent &amp; Ealing (LNWHT)</a:t>
            </a:r>
          </a:p>
        </p:txBody>
      </p:sp>
      <p:sp>
        <p:nvSpPr>
          <p:cNvPr id="8" name="Content Placeholder 4"/>
          <p:cNvSpPr txBox="1">
            <a:spLocks/>
          </p:cNvSpPr>
          <p:nvPr/>
        </p:nvSpPr>
        <p:spPr>
          <a:xfrm>
            <a:off x="4437528" y="1425388"/>
            <a:ext cx="4625789" cy="1344706"/>
          </a:xfrm>
          <a:prstGeom prst="rect">
            <a:avLst/>
          </a:prstGeom>
        </p:spPr>
        <p:txBody>
          <a:bodyPr vert="horz" lIns="0" tIns="46800" rIns="0" bIns="45720" rtlCol="0">
            <a:normAutofit fontScale="47500" lnSpcReduction="20000"/>
          </a:bodyPr>
          <a:lstStyle>
            <a:lvl1pPr marL="266700" indent="-266700" algn="l" defTabSz="685800" rtl="0" eaLnBrk="1" latinLnBrk="0" hangingPunct="1">
              <a:lnSpc>
                <a:spcPct val="90000"/>
              </a:lnSpc>
              <a:spcBef>
                <a:spcPts val="750"/>
              </a:spcBef>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3200" dirty="0" smtClean="0"/>
              <a:t>Queen Charlotte’s &amp; Chelsea Hospital</a:t>
            </a:r>
          </a:p>
          <a:p>
            <a:r>
              <a:rPr lang="en-GB" sz="3200" dirty="0" smtClean="0"/>
              <a:t>Central – W3, W4</a:t>
            </a:r>
          </a:p>
          <a:p>
            <a:r>
              <a:rPr lang="en-GB" sz="3200" dirty="0" smtClean="0"/>
              <a:t>South – W6, W12, </a:t>
            </a:r>
            <a:r>
              <a:rPr lang="en-GB" sz="3200" i="1" dirty="0" smtClean="0"/>
              <a:t>W10</a:t>
            </a:r>
          </a:p>
          <a:p>
            <a:r>
              <a:rPr lang="en-GB" sz="3200" dirty="0" smtClean="0"/>
              <a:t>West – W5, W6, W13, UB1, UB2, UB6 (Ealing hub)</a:t>
            </a:r>
          </a:p>
        </p:txBody>
      </p:sp>
      <p:pic>
        <p:nvPicPr>
          <p:cNvPr id="9" name="Content Placeholder 3"/>
          <p:cNvPicPr>
            <a:picLocks/>
          </p:cNvPicPr>
          <p:nvPr/>
        </p:nvPicPr>
        <p:blipFill rotWithShape="1">
          <a:blip r:embed="rId3">
            <a:extLst>
              <a:ext uri="{28A0092B-C50C-407E-A947-70E740481C1C}">
                <a14:useLocalDpi xmlns:a14="http://schemas.microsoft.com/office/drawing/2010/main" val="0"/>
              </a:ext>
            </a:extLst>
          </a:blip>
          <a:srcRect l="51330" t="24150" r="6998" b="17889"/>
          <a:stretch/>
        </p:blipFill>
        <p:spPr bwMode="auto">
          <a:xfrm>
            <a:off x="519953" y="2855266"/>
            <a:ext cx="8407120" cy="3714408"/>
          </a:xfrm>
          <a:prstGeom prst="rect">
            <a:avLst/>
          </a:prstGeom>
          <a:noFill/>
          <a:ln>
            <a:noFill/>
          </a:ln>
          <a:extLst/>
        </p:spPr>
      </p:pic>
    </p:spTree>
    <p:extLst>
      <p:ext uri="{BB962C8B-B14F-4D97-AF65-F5344CB8AC3E}">
        <p14:creationId xmlns:p14="http://schemas.microsoft.com/office/powerpoint/2010/main" val="1803991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000000"/>
      </a:lt2>
      <a:accent1>
        <a:srgbClr val="007BC3"/>
      </a:accent1>
      <a:accent2>
        <a:srgbClr val="333399"/>
      </a:accent2>
      <a:accent3>
        <a:srgbClr val="FFFFFF"/>
      </a:accent3>
      <a:accent4>
        <a:srgbClr val="000000"/>
      </a:accent4>
      <a:accent5>
        <a:srgbClr val="AABFDE"/>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BC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7BC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Pages>0</Pages>
  <Words>755</Words>
  <Characters>0</Characters>
  <Application>Microsoft Office PowerPoint</Application>
  <PresentationFormat>On-screen Show (4:3)</PresentationFormat>
  <Lines>0</Lines>
  <Paragraphs>160</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 Bold</vt:lpstr>
      <vt:lpstr>Calibri</vt:lpstr>
      <vt:lpstr>Gill Sans</vt:lpstr>
      <vt:lpstr>Lucida Grande</vt:lpstr>
      <vt:lpstr>ヒラギノ角ゴ ProN W3</vt:lpstr>
      <vt:lpstr>Default - Title Slide</vt:lpstr>
      <vt:lpstr>Office Theme</vt:lpstr>
      <vt:lpstr>PowerPoint Presentation</vt:lpstr>
      <vt:lpstr>National Targets</vt:lpstr>
      <vt:lpstr>Better Births report</vt:lpstr>
      <vt:lpstr>National work streams</vt:lpstr>
      <vt:lpstr>Local Maternity System work streams</vt:lpstr>
      <vt:lpstr>Service improvements &amp; transformation</vt:lpstr>
      <vt:lpstr>    </vt:lpstr>
      <vt:lpstr>Group Practice Teams</vt:lpstr>
      <vt:lpstr>Imperial catchment area</vt:lpstr>
      <vt:lpstr>    </vt:lpstr>
      <vt:lpstr>Midwifery Continuity of care teams</vt:lpstr>
      <vt:lpstr>Multi-disciplinary continuity of care</vt:lpstr>
      <vt:lpstr>Continuity of care expectations</vt:lpstr>
      <vt:lpstr>GP continuity of care team</vt:lpstr>
      <vt:lpstr>    </vt:lpstr>
      <vt:lpstr>PowerPoint Presentation</vt:lpstr>
      <vt:lpstr>NMC Senior Midwifery Advisor visit</vt:lpstr>
      <vt:lpstr>Chief Midwifery Officer visit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sgrange</dc:creator>
  <cp:lastModifiedBy>Frost, Louise</cp:lastModifiedBy>
  <cp:revision>19</cp:revision>
  <dcterms:modified xsi:type="dcterms:W3CDTF">2019-12-04T17:26:12Z</dcterms:modified>
</cp:coreProperties>
</file>