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5" r:id="rId3"/>
    <p:sldId id="276" r:id="rId4"/>
    <p:sldId id="283" r:id="rId5"/>
    <p:sldId id="261" r:id="rId6"/>
    <p:sldId id="300" r:id="rId7"/>
    <p:sldId id="293" r:id="rId8"/>
    <p:sldId id="369" r:id="rId9"/>
    <p:sldId id="370" r:id="rId10"/>
    <p:sldId id="286" r:id="rId11"/>
    <p:sldId id="371" r:id="rId12"/>
    <p:sldId id="368" r:id="rId13"/>
    <p:sldId id="376" r:id="rId14"/>
    <p:sldId id="373" r:id="rId15"/>
    <p:sldId id="364" r:id="rId16"/>
    <p:sldId id="295" r:id="rId17"/>
    <p:sldId id="366" r:id="rId18"/>
    <p:sldId id="377" r:id="rId19"/>
    <p:sldId id="363" r:id="rId20"/>
    <p:sldId id="374" r:id="rId21"/>
    <p:sldId id="367" r:id="rId22"/>
    <p:sldId id="375" r:id="rId23"/>
    <p:sldId id="372" r:id="rId24"/>
    <p:sldId id="29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81633" autoAdjust="0"/>
  </p:normalViewPr>
  <p:slideViewPr>
    <p:cSldViewPr snapToGrid="0">
      <p:cViewPr varScale="1">
        <p:scale>
          <a:sx n="98" d="100"/>
          <a:sy n="98" d="100"/>
        </p:scale>
        <p:origin x="91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F124C3-D801-4813-AD8C-82CBEE58861C}" type="datetimeFigureOut">
              <a:rPr lang="en-GB" smtClean="0"/>
              <a:t>23/05/2019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C06AE-0862-4FB0-8030-62ACCAF215BE}" type="slidenum">
              <a:rPr lang="en-GB" smtClean="0"/>
              <a:t>‹#›</a:t>
            </a:fld>
            <a:endParaRPr lang="en-GB"/>
          </a:p>
        </p:txBody>
      </p:sp>
    </p:spTree>
    <p:extLst>
      <p:ext uri="{BB962C8B-B14F-4D97-AF65-F5344CB8AC3E}">
        <p14:creationId xmlns:p14="http://schemas.microsoft.com/office/powerpoint/2010/main" val="3561841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has been an 88% rise in age-standardised mortality from chronic liver disease</a:t>
            </a:r>
          </a:p>
          <a:p>
            <a:r>
              <a:rPr lang="en-GB" dirty="0"/>
              <a:t>Cirrhosis deaths are rising in England while falling in most other EU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Average age of death from ARLD is 59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Alcohol has become 60% more affordable since 1980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Alcohol misuse costs the NHS £3.5 billion per year</a:t>
            </a:r>
          </a:p>
          <a:p>
            <a:r>
              <a:rPr lang="en-GB" dirty="0"/>
              <a:t>In Europe alcohol is responsible for 6.5% of all deaths, and 11.6% of DALYs</a:t>
            </a:r>
          </a:p>
          <a:p>
            <a:r>
              <a:rPr lang="en-GB" dirty="0"/>
              <a:t>PHE estimates 23,839 alcohol related deaths in England in 2016, 65% ARLD and 23% liver cirrhosis and unspecified other diseases of liver</a:t>
            </a:r>
          </a:p>
          <a:p>
            <a:r>
              <a:rPr lang="en-GB" dirty="0"/>
              <a:t>1.1 million alcohol related admissions (PHE 2017)  </a:t>
            </a:r>
          </a:p>
          <a:p>
            <a:endParaRPr lang="en-GB" dirty="0"/>
          </a:p>
        </p:txBody>
      </p:sp>
      <p:sp>
        <p:nvSpPr>
          <p:cNvPr id="4" name="Slide Number Placeholder 3"/>
          <p:cNvSpPr>
            <a:spLocks noGrp="1"/>
          </p:cNvSpPr>
          <p:nvPr>
            <p:ph type="sldNum" sz="quarter" idx="10"/>
          </p:nvPr>
        </p:nvSpPr>
        <p:spPr/>
        <p:txBody>
          <a:bodyPr/>
          <a:lstStyle/>
          <a:p>
            <a:fld id="{C2269C69-FE75-43AE-B50E-AE938512D334}" type="slidenum">
              <a:rPr lang="en-GB" smtClean="0"/>
              <a:t>2</a:t>
            </a:fld>
            <a:endParaRPr lang="en-GB"/>
          </a:p>
        </p:txBody>
      </p:sp>
    </p:spTree>
    <p:extLst>
      <p:ext uri="{BB962C8B-B14F-4D97-AF65-F5344CB8AC3E}">
        <p14:creationId xmlns:p14="http://schemas.microsoft.com/office/powerpoint/2010/main" val="1872171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Naltrexone:</a:t>
            </a:r>
          </a:p>
          <a:p>
            <a:pPr lvl="1"/>
            <a:r>
              <a:rPr lang="en-GB" dirty="0"/>
              <a:t>Cochrane meta-analysis 50 RCTs showed efficacy:</a:t>
            </a:r>
          </a:p>
          <a:p>
            <a:pPr lvl="1"/>
            <a:r>
              <a:rPr lang="en-GB" dirty="0"/>
              <a:t>Can cause hepatocellular injury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Competitive antagonist for mu opioid receptors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mechanism of its beneﬁcial effect in the treatment of alcohol dependence is not fully understood although it is believed to reduce the reward effects of alcohol by modulating the dopaminergic mesolimbic pathway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Increased plasma naltrexone concentrations have been reported in patients with cirrhosis.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Naltrexone does not interact with alcohol and does not have addictive potential.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most commonly reported side-effects are nausea, vomiting, dizziness, abdominal pain, reduced appetite, headache and daytime sleepiness; these are dose-dependent and appear to be worse in women.46 Hepatotoxicity has been reported in association with use of naltrexone in doses of &gt;300 mg/day to treat obesity.60 However, reviews of the available safety data have conﬁrmed that hepatic toxicity is very unlikely to occur with the standard daily dose of 50 mg.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GB" dirty="0"/>
          </a:p>
          <a:p>
            <a:r>
              <a:rPr lang="en-GB" dirty="0"/>
              <a:t>Disulfiram:</a:t>
            </a:r>
          </a:p>
          <a:p>
            <a:pPr lvl="1"/>
            <a:r>
              <a:rPr lang="en-GB" dirty="0"/>
              <a:t>Literature cites cases of fulminant hepatic failure requiring liver transplant</a:t>
            </a:r>
          </a:p>
          <a:p>
            <a:pPr lvl="1"/>
            <a:r>
              <a:rPr lang="en-GB" dirty="0"/>
              <a:t>Avoid in liver disease</a:t>
            </a:r>
          </a:p>
          <a:p>
            <a:endParaRPr lang="en-GB" dirty="0"/>
          </a:p>
        </p:txBody>
      </p:sp>
      <p:sp>
        <p:nvSpPr>
          <p:cNvPr id="4" name="Slide Number Placeholder 3"/>
          <p:cNvSpPr>
            <a:spLocks noGrp="1"/>
          </p:cNvSpPr>
          <p:nvPr>
            <p:ph type="sldNum" sz="quarter" idx="10"/>
          </p:nvPr>
        </p:nvSpPr>
        <p:spPr/>
        <p:txBody>
          <a:bodyPr/>
          <a:lstStyle/>
          <a:p>
            <a:fld id="{C2269C69-FE75-43AE-B50E-AE938512D334}" type="slidenum">
              <a:rPr lang="en-GB" smtClean="0"/>
              <a:t>21</a:t>
            </a:fld>
            <a:endParaRPr lang="en-GB"/>
          </a:p>
        </p:txBody>
      </p:sp>
    </p:spTree>
    <p:extLst>
      <p:ext uri="{BB962C8B-B14F-4D97-AF65-F5344CB8AC3E}">
        <p14:creationId xmlns:p14="http://schemas.microsoft.com/office/powerpoint/2010/main" val="4172644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Increase in mortality mostly related to concomitant tobacco use associated disease – cardiovascular and aerodigestive malignancies</a:t>
            </a:r>
          </a:p>
          <a:p>
            <a:r>
              <a:rPr lang="en-GB" dirty="0"/>
              <a:t> </a:t>
            </a:r>
          </a:p>
        </p:txBody>
      </p:sp>
      <p:sp>
        <p:nvSpPr>
          <p:cNvPr id="4" name="Slide Number Placeholder 3"/>
          <p:cNvSpPr>
            <a:spLocks noGrp="1"/>
          </p:cNvSpPr>
          <p:nvPr>
            <p:ph type="sldNum" sz="quarter" idx="5"/>
          </p:nvPr>
        </p:nvSpPr>
        <p:spPr/>
        <p:txBody>
          <a:bodyPr/>
          <a:lstStyle/>
          <a:p>
            <a:fld id="{BE1C06AE-0862-4FB0-8030-62ACCAF215BE}" type="slidenum">
              <a:rPr lang="en-GB" smtClean="0"/>
              <a:t>22</a:t>
            </a:fld>
            <a:endParaRPr lang="en-GB"/>
          </a:p>
        </p:txBody>
      </p:sp>
    </p:spTree>
    <p:extLst>
      <p:ext uri="{BB962C8B-B14F-4D97-AF65-F5344CB8AC3E}">
        <p14:creationId xmlns:p14="http://schemas.microsoft.com/office/powerpoint/2010/main" val="402021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APRI score – 13.2% sensitivity, 77.6% specificity for significant fibrosis, 20% misclassified</a:t>
            </a:r>
          </a:p>
        </p:txBody>
      </p:sp>
      <p:sp>
        <p:nvSpPr>
          <p:cNvPr id="4" name="Slide Number Placeholder 3"/>
          <p:cNvSpPr>
            <a:spLocks noGrp="1"/>
          </p:cNvSpPr>
          <p:nvPr>
            <p:ph type="sldNum" sz="quarter" idx="5"/>
          </p:nvPr>
        </p:nvSpPr>
        <p:spPr/>
        <p:txBody>
          <a:bodyPr/>
          <a:lstStyle/>
          <a:p>
            <a:fld id="{7DB2EDD0-8FDF-4BBF-BAFF-3728DFE98EBB}" type="slidenum">
              <a:rPr lang="en-GB" smtClean="0"/>
              <a:t>24</a:t>
            </a:fld>
            <a:endParaRPr lang="en-GB"/>
          </a:p>
        </p:txBody>
      </p:sp>
    </p:spTree>
    <p:extLst>
      <p:ext uri="{BB962C8B-B14F-4D97-AF65-F5344CB8AC3E}">
        <p14:creationId xmlns:p14="http://schemas.microsoft.com/office/powerpoint/2010/main" val="474670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most deprived lifestyle group have:</a:t>
            </a:r>
          </a:p>
          <a:p>
            <a:r>
              <a:rPr lang="en-GB" dirty="0"/>
              <a:t>	64% higher alcohol related mortality</a:t>
            </a:r>
          </a:p>
          <a:p>
            <a:pPr lvl="1"/>
            <a:r>
              <a:rPr lang="en-GB" dirty="0"/>
              <a:t>4‐15 times greater alcohol‐specific mortality</a:t>
            </a:r>
          </a:p>
          <a:p>
            <a:pPr lvl="1"/>
            <a:r>
              <a:rPr lang="en-GB" dirty="0"/>
              <a:t>Up to 10 times greater alcohol‐specific admissions to hospital</a:t>
            </a:r>
          </a:p>
          <a:p>
            <a:r>
              <a:rPr lang="en-GB" dirty="0"/>
              <a:t>66% of those dying with ARLD are male</a:t>
            </a:r>
          </a:p>
          <a:p>
            <a:r>
              <a:rPr lang="en-GB" dirty="0"/>
              <a:t>50% of homeless people are dependent upon alcohol</a:t>
            </a:r>
          </a:p>
          <a:p>
            <a:r>
              <a:rPr lang="en-GB" dirty="0"/>
              <a:t>Psychiatric co‐morbidity is common among problem drinkers</a:t>
            </a:r>
          </a:p>
          <a:p>
            <a:pPr lvl="1"/>
            <a:r>
              <a:rPr lang="en-GB" dirty="0"/>
              <a:t>Up to 10% for severe mental illnesses</a:t>
            </a:r>
          </a:p>
          <a:p>
            <a:pPr lvl="1"/>
            <a:r>
              <a:rPr lang="en-GB" dirty="0"/>
              <a:t>50‐80% for personality or neurotic disorders.</a:t>
            </a:r>
          </a:p>
          <a:p>
            <a:endParaRPr lang="en-GB" dirty="0"/>
          </a:p>
        </p:txBody>
      </p:sp>
      <p:sp>
        <p:nvSpPr>
          <p:cNvPr id="4" name="Slide Number Placeholder 3"/>
          <p:cNvSpPr>
            <a:spLocks noGrp="1"/>
          </p:cNvSpPr>
          <p:nvPr>
            <p:ph type="sldNum" sz="quarter" idx="10"/>
          </p:nvPr>
        </p:nvSpPr>
        <p:spPr/>
        <p:txBody>
          <a:bodyPr/>
          <a:lstStyle/>
          <a:p>
            <a:fld id="{C2269C69-FE75-43AE-B50E-AE938512D334}" type="slidenum">
              <a:rPr lang="en-GB" smtClean="0"/>
              <a:t>3</a:t>
            </a:fld>
            <a:endParaRPr lang="en-GB"/>
          </a:p>
        </p:txBody>
      </p:sp>
    </p:spTree>
    <p:extLst>
      <p:ext uri="{BB962C8B-B14F-4D97-AF65-F5344CB8AC3E}">
        <p14:creationId xmlns:p14="http://schemas.microsoft.com/office/powerpoint/2010/main" val="164837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AUDIT takes 2-5 minutes</a:t>
            </a:r>
          </a:p>
          <a:p>
            <a:r>
              <a:rPr lang="en-GB" dirty="0"/>
              <a:t>AUDIT-C takes 1-2 minutes – 3 questions</a:t>
            </a:r>
          </a:p>
        </p:txBody>
      </p:sp>
      <p:sp>
        <p:nvSpPr>
          <p:cNvPr id="4" name="Slide Number Placeholder 3"/>
          <p:cNvSpPr>
            <a:spLocks noGrp="1"/>
          </p:cNvSpPr>
          <p:nvPr>
            <p:ph type="sldNum" sz="quarter" idx="5"/>
          </p:nvPr>
        </p:nvSpPr>
        <p:spPr/>
        <p:txBody>
          <a:bodyPr/>
          <a:lstStyle/>
          <a:p>
            <a:fld id="{7DB2EDD0-8FDF-4BBF-BAFF-3728DFE98EBB}" type="slidenum">
              <a:rPr lang="en-GB" smtClean="0"/>
              <a:t>9</a:t>
            </a:fld>
            <a:endParaRPr lang="en-GB"/>
          </a:p>
        </p:txBody>
      </p:sp>
    </p:spTree>
    <p:extLst>
      <p:ext uri="{BB962C8B-B14F-4D97-AF65-F5344CB8AC3E}">
        <p14:creationId xmlns:p14="http://schemas.microsoft.com/office/powerpoint/2010/main" val="1338471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90% of people with early ARLD and 73% with advanced fibrosis have normal LFTs</a:t>
            </a:r>
          </a:p>
          <a:p>
            <a:endParaRPr lang="en-GB" dirty="0"/>
          </a:p>
          <a:p>
            <a:r>
              <a:rPr lang="en-GB" sz="1200" b="0" i="0" u="none" strike="noStrike" kern="1200" baseline="0" dirty="0">
                <a:solidFill>
                  <a:schemeClr val="tx1"/>
                </a:solidFill>
                <a:latin typeface="+mn-lt"/>
                <a:ea typeface="+mn-ea"/>
                <a:cs typeface="+mn-cs"/>
              </a:rPr>
              <a:t>Alcohol-related cirrhosis is the </a:t>
            </a:r>
            <a:r>
              <a:rPr lang="en-GB" sz="1200" b="0" i="0" u="none" strike="noStrike" kern="1200" baseline="0" dirty="0" err="1">
                <a:solidFill>
                  <a:schemeClr val="tx1"/>
                </a:solidFill>
                <a:latin typeface="+mn-lt"/>
                <a:ea typeface="+mn-ea"/>
                <a:cs typeface="+mn-cs"/>
              </a:rPr>
              <a:t>the</a:t>
            </a:r>
            <a:r>
              <a:rPr lang="en-GB" sz="1200" b="0" i="0" u="none" strike="noStrike" kern="1200" baseline="0" dirty="0">
                <a:solidFill>
                  <a:schemeClr val="tx1"/>
                </a:solidFill>
                <a:latin typeface="+mn-lt"/>
                <a:ea typeface="+mn-ea"/>
                <a:cs typeface="+mn-cs"/>
              </a:rPr>
              <a:t> most common cause of</a:t>
            </a:r>
          </a:p>
          <a:p>
            <a:r>
              <a:rPr lang="en-GB" sz="1200" b="0" i="0" u="none" strike="noStrike" kern="1200" baseline="0" dirty="0">
                <a:solidFill>
                  <a:schemeClr val="tx1"/>
                </a:solidFill>
                <a:latin typeface="+mn-lt"/>
                <a:ea typeface="+mn-ea"/>
                <a:cs typeface="+mn-cs"/>
              </a:rPr>
              <a:t>liver-related mortality in Western populations. The majority</a:t>
            </a:r>
          </a:p>
          <a:p>
            <a:r>
              <a:rPr lang="en-GB" sz="1200" b="0" i="0" u="none" strike="noStrike" kern="1200" baseline="0" dirty="0">
                <a:solidFill>
                  <a:schemeClr val="tx1"/>
                </a:solidFill>
                <a:latin typeface="+mn-lt"/>
                <a:ea typeface="+mn-ea"/>
                <a:cs typeface="+mn-cs"/>
              </a:rPr>
              <a:t>of patients with this condition are heavy daily drinkers, with</a:t>
            </a:r>
          </a:p>
          <a:p>
            <a:r>
              <a:rPr lang="en-GB" sz="1200" b="0" i="0" u="none" strike="noStrike" kern="1200" baseline="0" dirty="0">
                <a:solidFill>
                  <a:schemeClr val="tx1"/>
                </a:solidFill>
                <a:latin typeface="+mn-lt"/>
                <a:ea typeface="+mn-ea"/>
                <a:cs typeface="+mn-cs"/>
              </a:rPr>
              <a:t>a median alcohol consumption of around 120 units/week.</a:t>
            </a:r>
          </a:p>
          <a:p>
            <a:r>
              <a:rPr lang="en-GB" sz="1200" b="0" i="0" u="none" strike="noStrike" kern="1200" baseline="0" dirty="0">
                <a:solidFill>
                  <a:schemeClr val="tx1"/>
                </a:solidFill>
                <a:latin typeface="+mn-lt"/>
                <a:ea typeface="+mn-ea"/>
                <a:cs typeface="+mn-cs"/>
              </a:rPr>
              <a:t>Notably, 25% of the population drink more than recommended</a:t>
            </a:r>
          </a:p>
          <a:p>
            <a:r>
              <a:rPr lang="en-GB" sz="1200" b="0" i="0" u="none" strike="noStrike" kern="1200" baseline="0" dirty="0">
                <a:solidFill>
                  <a:schemeClr val="tx1"/>
                </a:solidFill>
                <a:latin typeface="+mn-lt"/>
                <a:ea typeface="+mn-ea"/>
                <a:cs typeface="+mn-cs"/>
              </a:rPr>
              <a:t>guidelines (≤14 units/week), with 10% drinking twice as much</a:t>
            </a:r>
          </a:p>
          <a:p>
            <a:r>
              <a:rPr lang="en-GB" sz="1200" b="0" i="0" u="none" strike="noStrike" kern="1200" baseline="0" dirty="0">
                <a:solidFill>
                  <a:schemeClr val="tx1"/>
                </a:solidFill>
                <a:latin typeface="+mn-lt"/>
                <a:ea typeface="+mn-ea"/>
                <a:cs typeface="+mn-cs"/>
              </a:rPr>
              <a:t>and 1.4% drinking more than 75 units/week.3 The relationship</a:t>
            </a:r>
          </a:p>
          <a:p>
            <a:r>
              <a:rPr lang="en-GB" sz="1200" b="0" i="0" u="none" strike="noStrike" kern="1200" baseline="0" dirty="0">
                <a:solidFill>
                  <a:schemeClr val="tx1"/>
                </a:solidFill>
                <a:latin typeface="+mn-lt"/>
                <a:ea typeface="+mn-ea"/>
                <a:cs typeface="+mn-cs"/>
              </a:rPr>
              <a:t>between alcohol consumption and liver cirrhosis is exponential;</a:t>
            </a:r>
          </a:p>
          <a:p>
            <a:r>
              <a:rPr lang="en-GB" sz="1200" b="0" i="0" u="none" strike="noStrike" kern="1200" baseline="0" dirty="0">
                <a:solidFill>
                  <a:schemeClr val="tx1"/>
                </a:solidFill>
                <a:latin typeface="+mn-lt"/>
                <a:ea typeface="+mn-ea"/>
                <a:cs typeface="+mn-cs"/>
              </a:rPr>
              <a:t>at 20 units/week the relative risk is approximately 3, whereas at</a:t>
            </a:r>
          </a:p>
          <a:p>
            <a:r>
              <a:rPr lang="en-GB" sz="1200" b="0" i="0" u="none" strike="noStrike" kern="1200" baseline="0" dirty="0">
                <a:solidFill>
                  <a:schemeClr val="tx1"/>
                </a:solidFill>
                <a:latin typeface="+mn-lt"/>
                <a:ea typeface="+mn-ea"/>
                <a:cs typeface="+mn-cs"/>
              </a:rPr>
              <a:t>80 units/week it is 30.1</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Lancet Commission recommended the use of AUDIT-C as a</a:t>
            </a:r>
          </a:p>
          <a:p>
            <a:r>
              <a:rPr lang="en-GB" sz="1200" b="0" i="0" u="none" strike="noStrike" kern="1200" baseline="0" dirty="0">
                <a:solidFill>
                  <a:schemeClr val="tx1"/>
                </a:solidFill>
                <a:latin typeface="+mn-lt"/>
                <a:ea typeface="+mn-ea"/>
                <a:cs typeface="+mn-cs"/>
              </a:rPr>
              <a:t>first-line screening tool in high-risk groups followed by the full</a:t>
            </a:r>
          </a:p>
          <a:p>
            <a:r>
              <a:rPr lang="en-GB" sz="1200" b="0" i="0" u="none" strike="noStrike" kern="1200" baseline="0" dirty="0">
                <a:solidFill>
                  <a:schemeClr val="tx1"/>
                </a:solidFill>
                <a:latin typeface="+mn-lt"/>
                <a:ea typeface="+mn-ea"/>
                <a:cs typeface="+mn-cs"/>
              </a:rPr>
              <a:t>10-item AUDIT to determine when to look for liver disease.1</a:t>
            </a:r>
          </a:p>
          <a:p>
            <a:r>
              <a:rPr lang="en-GB" sz="1200" b="0" i="0" u="none" strike="noStrike" kern="1200" baseline="0" dirty="0">
                <a:solidFill>
                  <a:schemeClr val="tx1"/>
                </a:solidFill>
                <a:latin typeface="+mn-lt"/>
                <a:ea typeface="+mn-ea"/>
                <a:cs typeface="+mn-cs"/>
              </a:rPr>
              <a:t>The recent NICE guideline (NG50)65 on cirrhosis recommended</a:t>
            </a:r>
          </a:p>
          <a:p>
            <a:r>
              <a:rPr lang="en-GB" sz="1200" b="0" i="0" u="none" strike="noStrike" kern="1200" baseline="0" dirty="0">
                <a:solidFill>
                  <a:schemeClr val="tx1"/>
                </a:solidFill>
                <a:latin typeface="+mn-lt"/>
                <a:ea typeface="+mn-ea"/>
                <a:cs typeface="+mn-cs"/>
              </a:rPr>
              <a:t>a cut-off point of 50 units/week for men and 35 units/week for</a:t>
            </a:r>
          </a:p>
          <a:p>
            <a:r>
              <a:rPr lang="en-GB" sz="1200" b="0" i="0" u="none" strike="noStrike" kern="1200" baseline="0" dirty="0">
                <a:solidFill>
                  <a:schemeClr val="tx1"/>
                </a:solidFill>
                <a:latin typeface="+mn-lt"/>
                <a:ea typeface="+mn-ea"/>
                <a:cs typeface="+mn-cs"/>
              </a:rPr>
              <a:t>women, above which Fibroscan/ARFI </a:t>
            </a:r>
            <a:r>
              <a:rPr lang="en-GB" sz="1200" b="0" i="0" u="none" strike="noStrike" kern="1200" baseline="0" dirty="0" err="1">
                <a:solidFill>
                  <a:schemeClr val="tx1"/>
                </a:solidFill>
                <a:latin typeface="+mn-lt"/>
                <a:ea typeface="+mn-ea"/>
                <a:cs typeface="+mn-cs"/>
              </a:rPr>
              <a:t>elastography</a:t>
            </a:r>
            <a:r>
              <a:rPr lang="en-GB" sz="1200" b="0" i="0" u="none" strike="noStrike" kern="1200" baseline="0" dirty="0">
                <a:solidFill>
                  <a:schemeClr val="tx1"/>
                </a:solidFill>
                <a:latin typeface="+mn-lt"/>
                <a:ea typeface="+mn-ea"/>
                <a:cs typeface="+mn-cs"/>
              </a:rPr>
              <a:t> is recommended</a:t>
            </a:r>
          </a:p>
          <a:p>
            <a:r>
              <a:rPr lang="en-GB" sz="1200" b="0" i="0" u="none" strike="noStrike" kern="1200" baseline="0" dirty="0">
                <a:solidFill>
                  <a:schemeClr val="tx1"/>
                </a:solidFill>
                <a:latin typeface="+mn-lt"/>
                <a:ea typeface="+mn-ea"/>
                <a:cs typeface="+mn-cs"/>
              </a:rPr>
              <a:t>to detect cirrhosis and advanced fibrosis</a:t>
            </a:r>
            <a:endParaRPr lang="en-GB" dirty="0"/>
          </a:p>
        </p:txBody>
      </p:sp>
      <p:sp>
        <p:nvSpPr>
          <p:cNvPr id="4" name="Slide Number Placeholder 3"/>
          <p:cNvSpPr>
            <a:spLocks noGrp="1"/>
          </p:cNvSpPr>
          <p:nvPr>
            <p:ph type="sldNum" sz="quarter" idx="5"/>
          </p:nvPr>
        </p:nvSpPr>
        <p:spPr/>
        <p:txBody>
          <a:bodyPr/>
          <a:lstStyle/>
          <a:p>
            <a:fld id="{901EFFD2-66F4-46A5-983C-8488BF6C1F86}" type="slidenum">
              <a:rPr lang="en-GB" smtClean="0"/>
              <a:t>10</a:t>
            </a:fld>
            <a:endParaRPr lang="en-GB"/>
          </a:p>
        </p:txBody>
      </p:sp>
    </p:spTree>
    <p:extLst>
      <p:ext uri="{BB962C8B-B14F-4D97-AF65-F5344CB8AC3E}">
        <p14:creationId xmlns:p14="http://schemas.microsoft.com/office/powerpoint/2010/main" val="1826959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8134B32F-CCC1-44BC-ABCB-CDEF6369E85E}"/>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098" name="Text Box 2">
            <a:extLst>
              <a:ext uri="{FF2B5EF4-FFF2-40B4-BE49-F238E27FC236}">
                <a16:creationId xmlns:a16="http://schemas.microsoft.com/office/drawing/2014/main" id="{62F93AC7-FB26-4D12-B44B-7EBA7F22C1BA}"/>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cs typeface="msgothic" charset="0"/>
              </a:rPr>
              <a:t>Alcohol-related liver disease algorithm. In patients in whom alcohol is suspected to be the main injurious factor, the extent of consumption influences early decision-making. For those drinking at harmful levels, ≥35 units/week women and ≥50 units/week men, an assessment of liver fibrosis is the critical next step. For other patients, administration of the AUDIT C questionnaire alongside brief intervention is recommended initially. For patients who continue to drink at hazardous levels consideration should be given to assessment as for the higher-risk category according to liver fibrosis evaluation. This is particularly important for those with a GGT of &gt;100 U/L. Cut-off points for ARFI vary according to manufacturer and thus should be tailored to the device used. ARFI, acoustic radiation force impulse; ELF, enhanced liver fibrosis; GGT, γ-glutamyltransferase; HCC, hepatocellular carcinoma.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93000"/>
              </a:lnSpc>
              <a:spcBef>
                <a:spcPct val="0"/>
              </a:spcBef>
              <a:tabLst>
                <a:tab pos="723900" algn="l"/>
                <a:tab pos="1447800" algn="l"/>
                <a:tab pos="2171700" algn="l"/>
                <a:tab pos="2895600" algn="l"/>
                <a:tab pos="3619500" algn="l"/>
                <a:tab pos="4343400" algn="l"/>
                <a:tab pos="5067300" algn="l"/>
                <a:tab pos="5791200" algn="l"/>
              </a:tabLst>
            </a:pPr>
            <a:r>
              <a:rPr lang="en-GB" dirty="0"/>
              <a:t>14 RCTs, 4041 patients</a:t>
            </a:r>
          </a:p>
          <a:p>
            <a:pPr algn="just">
              <a:lnSpc>
                <a:spcPct val="93000"/>
              </a:lnSpc>
              <a:spcBef>
                <a:spcPct val="0"/>
              </a:spcBef>
              <a:tabLst>
                <a:tab pos="723900" algn="l"/>
                <a:tab pos="1447800" algn="l"/>
                <a:tab pos="2171700" algn="l"/>
                <a:tab pos="2895600" algn="l"/>
                <a:tab pos="3619500" algn="l"/>
                <a:tab pos="4343400" algn="l"/>
                <a:tab pos="5067300" algn="l"/>
                <a:tab pos="5791200" algn="l"/>
              </a:tabLst>
            </a:pPr>
            <a:r>
              <a:rPr lang="en-GB" dirty="0"/>
              <a:t>Brief intervention: Reduction in alcohol consumption at 6/12 and 9/12, but not maintained at 1 year</a:t>
            </a:r>
          </a:p>
          <a:p>
            <a:pPr algn="just">
              <a:lnSpc>
                <a:spcPct val="93000"/>
              </a:lnSpc>
              <a:spcBef>
                <a:spcPct val="0"/>
              </a:spcBef>
              <a:tabLst>
                <a:tab pos="723900" algn="l"/>
                <a:tab pos="1447800" algn="l"/>
                <a:tab pos="2171700" algn="l"/>
                <a:tab pos="2895600" algn="l"/>
                <a:tab pos="3619500" algn="l"/>
                <a:tab pos="4343400" algn="l"/>
                <a:tab pos="5067300" algn="l"/>
                <a:tab pos="5791200" algn="l"/>
              </a:tabLst>
            </a:pPr>
            <a:r>
              <a:rPr lang="en-GB" dirty="0"/>
              <a:t>Reduction in mortality at six months and one year</a:t>
            </a:r>
          </a:p>
          <a:p>
            <a:pPr algn="just">
              <a:lnSpc>
                <a:spcPct val="93000"/>
              </a:lnSpc>
              <a:spcBef>
                <a:spcPct val="0"/>
              </a:spcBef>
              <a:tabLst>
                <a:tab pos="723900" algn="l"/>
                <a:tab pos="1447800" algn="l"/>
                <a:tab pos="2171700" algn="l"/>
                <a:tab pos="2895600" algn="l"/>
                <a:tab pos="3619500" algn="l"/>
                <a:tab pos="4343400" algn="l"/>
                <a:tab pos="5067300" algn="l"/>
                <a:tab pos="5791200" algn="l"/>
              </a:tabLst>
            </a:pPr>
            <a:r>
              <a:rPr lang="en-GB" dirty="0"/>
              <a:t>Screening may have a positive impact on alcohol consumption </a:t>
            </a:r>
          </a:p>
          <a:p>
            <a:endParaRPr lang="en-GB" dirty="0"/>
          </a:p>
        </p:txBody>
      </p:sp>
      <p:sp>
        <p:nvSpPr>
          <p:cNvPr id="4" name="Slide Number Placeholder 3"/>
          <p:cNvSpPr>
            <a:spLocks noGrp="1"/>
          </p:cNvSpPr>
          <p:nvPr>
            <p:ph type="sldNum" sz="quarter" idx="5"/>
          </p:nvPr>
        </p:nvSpPr>
        <p:spPr/>
        <p:txBody>
          <a:bodyPr/>
          <a:lstStyle/>
          <a:p>
            <a:fld id="{BE1C06AE-0862-4FB0-8030-62ACCAF215BE}" type="slidenum">
              <a:rPr lang="en-GB" smtClean="0"/>
              <a:t>14</a:t>
            </a:fld>
            <a:endParaRPr lang="en-GB"/>
          </a:p>
        </p:txBody>
      </p:sp>
    </p:spTree>
    <p:extLst>
      <p:ext uri="{BB962C8B-B14F-4D97-AF65-F5344CB8AC3E}">
        <p14:creationId xmlns:p14="http://schemas.microsoft.com/office/powerpoint/2010/main" val="2015730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0E78A471-D789-41F3-8A64-F8CE717DD838}" type="slidenum">
              <a:rPr lang="en-GB"/>
              <a:t>15</a:t>
            </a:fld>
            <a:endParaRPr lang="en-GB"/>
          </a:p>
        </p:txBody>
      </p:sp>
      <p:sp>
        <p:nvSpPr>
          <p:cNvPr id="409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755650" y="5078413"/>
            <a:ext cx="6048375" cy="4811712"/>
          </a:xfrm>
          <a:noFill/>
          <a:ln/>
        </p:spPr>
        <p:txBody>
          <a:bodyPr tIns="10584"/>
          <a:lstStyle/>
          <a:p>
            <a:r>
              <a:rPr lang="en-GB" dirty="0"/>
              <a:t>Brief intervention:</a:t>
            </a:r>
          </a:p>
          <a:p>
            <a:pPr lvl="1"/>
            <a:r>
              <a:rPr lang="en-GB" dirty="0"/>
              <a:t>Short session of structured brief advice – 5-20 minute counselling session focused on individual</a:t>
            </a:r>
          </a:p>
          <a:p>
            <a:pPr lvl="1"/>
            <a:r>
              <a:rPr lang="en-GB" dirty="0"/>
              <a:t>FRAMES – feedback, responsibility, advice, menu of strategies, empathy, self efficacy</a:t>
            </a:r>
          </a:p>
          <a:p>
            <a:pPr lvl="1"/>
            <a:r>
              <a:rPr lang="en-GB" dirty="0"/>
              <a:t>1 in 8 stop or reduce alcohol after brief intervention</a:t>
            </a:r>
          </a:p>
          <a:p>
            <a:pPr lvl="1"/>
            <a:r>
              <a:rPr lang="en-GB" dirty="0"/>
              <a:t>Reduce drinking by average of 57g/ week in men</a:t>
            </a:r>
          </a:p>
          <a:p>
            <a:r>
              <a:rPr lang="en-GB" dirty="0"/>
              <a:t>Extended brief intervention:</a:t>
            </a:r>
          </a:p>
          <a:p>
            <a:pPr lvl="1"/>
            <a:r>
              <a:rPr lang="en-GB" dirty="0"/>
              <a:t>Longer more motivationally-based session</a:t>
            </a:r>
          </a:p>
          <a:p>
            <a:r>
              <a:rPr lang="en-GB" dirty="0"/>
              <a:t>Five As’ model: </a:t>
            </a:r>
          </a:p>
          <a:p>
            <a:pPr lvl="1"/>
            <a:r>
              <a:rPr lang="en-GB" dirty="0"/>
              <a:t>Ask about use, Advice to quit or reduce, Assess willingness, Assist to quit or reduce and Arrange follow-up.</a:t>
            </a:r>
          </a:p>
          <a:p>
            <a:r>
              <a:rPr lang="en-GB" dirty="0"/>
              <a:t>Psychotherapy with CBT, peer driven support counselling and</a:t>
            </a:r>
          </a:p>
          <a:p>
            <a:r>
              <a:rPr lang="en-GB" dirty="0"/>
              <a:t>motivational enhancement therapy can reduce relapse</a:t>
            </a: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GB" dirty="0"/>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dirty="0"/>
              <a:t>14 RCTs, 4041 patients</a:t>
            </a: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dirty="0"/>
              <a:t>Brief intervention: Reduction in alcohol consumption at 6/12 and 9/12, but not maintained at 1 year</a:t>
            </a: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dirty="0"/>
              <a:t>Reduction in mortality at six months and one year</a:t>
            </a:r>
          </a:p>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dirty="0"/>
              <a:t>Screening may have a positive impact on alcohol consumption </a:t>
            </a:r>
            <a:endParaRPr dirty="0"/>
          </a:p>
        </p:txBody>
      </p:sp>
    </p:spTree>
    <p:extLst>
      <p:ext uri="{BB962C8B-B14F-4D97-AF65-F5344CB8AC3E}">
        <p14:creationId xmlns:p14="http://schemas.microsoft.com/office/powerpoint/2010/main" val="2386594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Acamprosate:</a:t>
            </a:r>
          </a:p>
          <a:p>
            <a:pPr lvl="1"/>
            <a:r>
              <a:rPr lang="en-GB" dirty="0"/>
              <a:t>Modulator of glutaminergic receptor system – glutamate antagonist, mechanism of action unclear</a:t>
            </a:r>
          </a:p>
          <a:p>
            <a:pPr lvl="1"/>
            <a:r>
              <a:rPr lang="en-GB" dirty="0"/>
              <a:t>Cochrane meta-analysis of 24 RCTs showed </a:t>
            </a:r>
          </a:p>
          <a:p>
            <a:pPr lvl="2"/>
            <a:r>
              <a:rPr lang="en-GB" dirty="0"/>
              <a:t>Reduction in drinking (RR 0.86 (95% CI 0.81 to 0.91), NNT 9 </a:t>
            </a:r>
          </a:p>
          <a:p>
            <a:pPr lvl="2"/>
            <a:r>
              <a:rPr lang="en-GB" dirty="0"/>
              <a:t>Increase in cumulative abstinence (MD 10.94 (95% CI 5.08 to 16.81))</a:t>
            </a:r>
          </a:p>
          <a:p>
            <a:r>
              <a:rPr lang="en-GB" dirty="0"/>
              <a:t>Reduction in the return to any drinking with a NNT of nine</a:t>
            </a:r>
          </a:p>
          <a:p>
            <a:r>
              <a:rPr lang="en-GB" dirty="0"/>
              <a:t>A reduction in the risk of any drinking to 86% of the placebo rate</a:t>
            </a:r>
          </a:p>
          <a:p>
            <a:r>
              <a:rPr lang="en-GB" dirty="0"/>
              <a:t>An increase in the number of abstinent days by approximately three per month</a:t>
            </a:r>
          </a:p>
          <a:p>
            <a:pPr lvl="2"/>
            <a:endParaRPr lang="en-GB" dirty="0"/>
          </a:p>
        </p:txBody>
      </p:sp>
      <p:sp>
        <p:nvSpPr>
          <p:cNvPr id="4" name="Slide Number Placeholder 3"/>
          <p:cNvSpPr>
            <a:spLocks noGrp="1"/>
          </p:cNvSpPr>
          <p:nvPr>
            <p:ph type="sldNum" sz="quarter" idx="10"/>
          </p:nvPr>
        </p:nvSpPr>
        <p:spPr/>
        <p:txBody>
          <a:bodyPr/>
          <a:lstStyle/>
          <a:p>
            <a:fld id="{C2269C69-FE75-43AE-B50E-AE938512D334}" type="slidenum">
              <a:rPr lang="en-GB" smtClean="0"/>
              <a:t>17</a:t>
            </a:fld>
            <a:endParaRPr lang="en-GB"/>
          </a:p>
        </p:txBody>
      </p:sp>
    </p:spTree>
    <p:extLst>
      <p:ext uri="{BB962C8B-B14F-4D97-AF65-F5344CB8AC3E}">
        <p14:creationId xmlns:p14="http://schemas.microsoft.com/office/powerpoint/2010/main" val="2817275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dirty="0"/>
              <a:t>Baclofen is not currently licensed in the UK for the treatment of alcohol dependence</a:t>
            </a:r>
          </a:p>
          <a:p>
            <a:pPr lvl="1"/>
            <a:r>
              <a:rPr lang="en-GB" dirty="0"/>
              <a:t>GABA Beta receptor agonist</a:t>
            </a:r>
          </a:p>
          <a:p>
            <a:pPr lvl="1"/>
            <a:r>
              <a:rPr lang="en-GB" dirty="0"/>
              <a:t>Addolorato et al RCT double blind placebo controlled trial in alcohol dependent cirrhotics:</a:t>
            </a:r>
          </a:p>
          <a:p>
            <a:pPr lvl="2"/>
            <a:r>
              <a:rPr lang="en-GB" dirty="0"/>
              <a:t>Baclofen 10 mg </a:t>
            </a:r>
            <a:r>
              <a:rPr lang="en-GB" dirty="0" err="1"/>
              <a:t>tds</a:t>
            </a:r>
            <a:r>
              <a:rPr lang="en-GB" dirty="0"/>
              <a:t> in treatment arm v placebo</a:t>
            </a:r>
          </a:p>
          <a:p>
            <a:pPr lvl="2"/>
            <a:r>
              <a:rPr lang="en-GB" dirty="0"/>
              <a:t>71% of those treated maintained abstinence versus 29% of those in placebo arm</a:t>
            </a:r>
          </a:p>
          <a:p>
            <a:r>
              <a:rPr lang="en-GB" dirty="0"/>
              <a:t>42 patients</a:t>
            </a:r>
          </a:p>
        </p:txBody>
      </p:sp>
      <p:sp>
        <p:nvSpPr>
          <p:cNvPr id="4" name="Slide Number Placeholder 3"/>
          <p:cNvSpPr>
            <a:spLocks noGrp="1"/>
          </p:cNvSpPr>
          <p:nvPr>
            <p:ph type="sldNum" sz="quarter" idx="10"/>
          </p:nvPr>
        </p:nvSpPr>
        <p:spPr/>
        <p:txBody>
          <a:bodyPr/>
          <a:lstStyle/>
          <a:p>
            <a:fld id="{C2269C69-FE75-43AE-B50E-AE938512D334}" type="slidenum">
              <a:rPr lang="en-GB" smtClean="0"/>
              <a:t>19</a:t>
            </a:fld>
            <a:endParaRPr lang="en-GB"/>
          </a:p>
        </p:txBody>
      </p:sp>
    </p:spTree>
    <p:extLst>
      <p:ext uri="{BB962C8B-B14F-4D97-AF65-F5344CB8AC3E}">
        <p14:creationId xmlns:p14="http://schemas.microsoft.com/office/powerpoint/2010/main" val="3801215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14A12-E2F6-42A0-96AC-D66E33678D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4C6DF1-38AA-4B3E-814E-7459E0D515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B443E38-7155-4424-A9EE-E0E03276651A}"/>
              </a:ext>
            </a:extLst>
          </p:cNvPr>
          <p:cNvSpPr>
            <a:spLocks noGrp="1"/>
          </p:cNvSpPr>
          <p:nvPr>
            <p:ph type="dt" sz="half" idx="10"/>
          </p:nvPr>
        </p:nvSpPr>
        <p:spPr/>
        <p:txBody>
          <a:bodyPr/>
          <a:lstStyle/>
          <a:p>
            <a:fld id="{DB6222AA-59D5-497D-A323-BDD5EC370C11}" type="datetimeFigureOut">
              <a:rPr lang="en-GB" smtClean="0"/>
              <a:t>23/05/2019</a:t>
            </a:fld>
            <a:endParaRPr lang="en-GB"/>
          </a:p>
        </p:txBody>
      </p:sp>
      <p:sp>
        <p:nvSpPr>
          <p:cNvPr id="5" name="Footer Placeholder 4">
            <a:extLst>
              <a:ext uri="{FF2B5EF4-FFF2-40B4-BE49-F238E27FC236}">
                <a16:creationId xmlns:a16="http://schemas.microsoft.com/office/drawing/2014/main" id="{7C77722E-64E6-4A47-8205-67A4B3DC9D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DEF3BD-7934-4E1C-9EF8-A4AEEED5FA5D}"/>
              </a:ext>
            </a:extLst>
          </p:cNvPr>
          <p:cNvSpPr>
            <a:spLocks noGrp="1"/>
          </p:cNvSpPr>
          <p:nvPr>
            <p:ph type="sldNum" sz="quarter" idx="12"/>
          </p:nvPr>
        </p:nvSpPr>
        <p:spPr/>
        <p:txBody>
          <a:bodyPr/>
          <a:lstStyle/>
          <a:p>
            <a:fld id="{4F2F6CFD-5F4A-409D-8721-6BA4BADE0C71}" type="slidenum">
              <a:rPr lang="en-GB" smtClean="0"/>
              <a:t>‹#›</a:t>
            </a:fld>
            <a:endParaRPr lang="en-GB"/>
          </a:p>
        </p:txBody>
      </p:sp>
    </p:spTree>
    <p:extLst>
      <p:ext uri="{BB962C8B-B14F-4D97-AF65-F5344CB8AC3E}">
        <p14:creationId xmlns:p14="http://schemas.microsoft.com/office/powerpoint/2010/main" val="1576169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45760-1548-4B2B-8F54-17E618F6769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5AA7C6-FD31-486B-AC01-A5CAA65ECE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7FBEB8-135D-4652-AB80-98156A9F68F4}"/>
              </a:ext>
            </a:extLst>
          </p:cNvPr>
          <p:cNvSpPr>
            <a:spLocks noGrp="1"/>
          </p:cNvSpPr>
          <p:nvPr>
            <p:ph type="dt" sz="half" idx="10"/>
          </p:nvPr>
        </p:nvSpPr>
        <p:spPr/>
        <p:txBody>
          <a:bodyPr/>
          <a:lstStyle/>
          <a:p>
            <a:fld id="{DB6222AA-59D5-497D-A323-BDD5EC370C11}" type="datetimeFigureOut">
              <a:rPr lang="en-GB" smtClean="0"/>
              <a:t>23/05/2019</a:t>
            </a:fld>
            <a:endParaRPr lang="en-GB"/>
          </a:p>
        </p:txBody>
      </p:sp>
      <p:sp>
        <p:nvSpPr>
          <p:cNvPr id="5" name="Footer Placeholder 4">
            <a:extLst>
              <a:ext uri="{FF2B5EF4-FFF2-40B4-BE49-F238E27FC236}">
                <a16:creationId xmlns:a16="http://schemas.microsoft.com/office/drawing/2014/main" id="{505D9E7E-9F06-4AE6-B1FB-966D97D49E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8818A7-09A6-4A3A-9FA0-DC0CB315B49C}"/>
              </a:ext>
            </a:extLst>
          </p:cNvPr>
          <p:cNvSpPr>
            <a:spLocks noGrp="1"/>
          </p:cNvSpPr>
          <p:nvPr>
            <p:ph type="sldNum" sz="quarter" idx="12"/>
          </p:nvPr>
        </p:nvSpPr>
        <p:spPr/>
        <p:txBody>
          <a:bodyPr/>
          <a:lstStyle/>
          <a:p>
            <a:fld id="{4F2F6CFD-5F4A-409D-8721-6BA4BADE0C71}" type="slidenum">
              <a:rPr lang="en-GB" smtClean="0"/>
              <a:t>‹#›</a:t>
            </a:fld>
            <a:endParaRPr lang="en-GB"/>
          </a:p>
        </p:txBody>
      </p:sp>
    </p:spTree>
    <p:extLst>
      <p:ext uri="{BB962C8B-B14F-4D97-AF65-F5344CB8AC3E}">
        <p14:creationId xmlns:p14="http://schemas.microsoft.com/office/powerpoint/2010/main" val="2821609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927F77-80C2-4321-B0F5-E542CAC0CE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F1F464-1BC3-4735-BAAD-37387D8664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23E7D9-A165-4A82-ABF2-0660FA665807}"/>
              </a:ext>
            </a:extLst>
          </p:cNvPr>
          <p:cNvSpPr>
            <a:spLocks noGrp="1"/>
          </p:cNvSpPr>
          <p:nvPr>
            <p:ph type="dt" sz="half" idx="10"/>
          </p:nvPr>
        </p:nvSpPr>
        <p:spPr/>
        <p:txBody>
          <a:bodyPr/>
          <a:lstStyle/>
          <a:p>
            <a:fld id="{DB6222AA-59D5-497D-A323-BDD5EC370C11}" type="datetimeFigureOut">
              <a:rPr lang="en-GB" smtClean="0"/>
              <a:t>23/05/2019</a:t>
            </a:fld>
            <a:endParaRPr lang="en-GB"/>
          </a:p>
        </p:txBody>
      </p:sp>
      <p:sp>
        <p:nvSpPr>
          <p:cNvPr id="5" name="Footer Placeholder 4">
            <a:extLst>
              <a:ext uri="{FF2B5EF4-FFF2-40B4-BE49-F238E27FC236}">
                <a16:creationId xmlns:a16="http://schemas.microsoft.com/office/drawing/2014/main" id="{80A30E0B-5CFB-4685-AAE6-F055DA02C1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3BE196-59B2-44E2-A5C1-22771D8F67CE}"/>
              </a:ext>
            </a:extLst>
          </p:cNvPr>
          <p:cNvSpPr>
            <a:spLocks noGrp="1"/>
          </p:cNvSpPr>
          <p:nvPr>
            <p:ph type="sldNum" sz="quarter" idx="12"/>
          </p:nvPr>
        </p:nvSpPr>
        <p:spPr/>
        <p:txBody>
          <a:bodyPr/>
          <a:lstStyle/>
          <a:p>
            <a:fld id="{4F2F6CFD-5F4A-409D-8721-6BA4BADE0C71}" type="slidenum">
              <a:rPr lang="en-GB" smtClean="0"/>
              <a:t>‹#›</a:t>
            </a:fld>
            <a:endParaRPr lang="en-GB"/>
          </a:p>
        </p:txBody>
      </p:sp>
    </p:spTree>
    <p:extLst>
      <p:ext uri="{BB962C8B-B14F-4D97-AF65-F5344CB8AC3E}">
        <p14:creationId xmlns:p14="http://schemas.microsoft.com/office/powerpoint/2010/main" val="2778686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608E1-080B-4BA8-BA2D-AC142ACBEA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E5AB12-9595-483B-AA93-ACE3357F69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0A9208-0B17-408C-BA0A-0B7A022789D1}"/>
              </a:ext>
            </a:extLst>
          </p:cNvPr>
          <p:cNvSpPr>
            <a:spLocks noGrp="1"/>
          </p:cNvSpPr>
          <p:nvPr>
            <p:ph type="dt" sz="half" idx="10"/>
          </p:nvPr>
        </p:nvSpPr>
        <p:spPr/>
        <p:txBody>
          <a:bodyPr/>
          <a:lstStyle/>
          <a:p>
            <a:fld id="{DB6222AA-59D5-497D-A323-BDD5EC370C11}" type="datetimeFigureOut">
              <a:rPr lang="en-GB" smtClean="0"/>
              <a:t>23/05/2019</a:t>
            </a:fld>
            <a:endParaRPr lang="en-GB"/>
          </a:p>
        </p:txBody>
      </p:sp>
      <p:sp>
        <p:nvSpPr>
          <p:cNvPr id="5" name="Footer Placeholder 4">
            <a:extLst>
              <a:ext uri="{FF2B5EF4-FFF2-40B4-BE49-F238E27FC236}">
                <a16:creationId xmlns:a16="http://schemas.microsoft.com/office/drawing/2014/main" id="{D8EAF875-8973-4E72-AAFB-9BBE33373A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C1FCF6-BBB7-437A-9A9D-CD0F61B3918E}"/>
              </a:ext>
            </a:extLst>
          </p:cNvPr>
          <p:cNvSpPr>
            <a:spLocks noGrp="1"/>
          </p:cNvSpPr>
          <p:nvPr>
            <p:ph type="sldNum" sz="quarter" idx="12"/>
          </p:nvPr>
        </p:nvSpPr>
        <p:spPr/>
        <p:txBody>
          <a:bodyPr/>
          <a:lstStyle/>
          <a:p>
            <a:fld id="{4F2F6CFD-5F4A-409D-8721-6BA4BADE0C71}" type="slidenum">
              <a:rPr lang="en-GB" smtClean="0"/>
              <a:t>‹#›</a:t>
            </a:fld>
            <a:endParaRPr lang="en-GB"/>
          </a:p>
        </p:txBody>
      </p:sp>
    </p:spTree>
    <p:extLst>
      <p:ext uri="{BB962C8B-B14F-4D97-AF65-F5344CB8AC3E}">
        <p14:creationId xmlns:p14="http://schemas.microsoft.com/office/powerpoint/2010/main" val="2931683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A3706-BA47-4593-98D7-16DED23C57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071065F-E201-48A2-8CD7-6FD220F99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861148-794B-4B24-BCBE-AA238F0FA4B3}"/>
              </a:ext>
            </a:extLst>
          </p:cNvPr>
          <p:cNvSpPr>
            <a:spLocks noGrp="1"/>
          </p:cNvSpPr>
          <p:nvPr>
            <p:ph type="dt" sz="half" idx="10"/>
          </p:nvPr>
        </p:nvSpPr>
        <p:spPr/>
        <p:txBody>
          <a:bodyPr/>
          <a:lstStyle/>
          <a:p>
            <a:fld id="{DB6222AA-59D5-497D-A323-BDD5EC370C11}" type="datetimeFigureOut">
              <a:rPr lang="en-GB" smtClean="0"/>
              <a:t>23/05/2019</a:t>
            </a:fld>
            <a:endParaRPr lang="en-GB"/>
          </a:p>
        </p:txBody>
      </p:sp>
      <p:sp>
        <p:nvSpPr>
          <p:cNvPr id="5" name="Footer Placeholder 4">
            <a:extLst>
              <a:ext uri="{FF2B5EF4-FFF2-40B4-BE49-F238E27FC236}">
                <a16:creationId xmlns:a16="http://schemas.microsoft.com/office/drawing/2014/main" id="{081D2851-9FC5-44E8-A9F9-A2CA89E0B5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67925A-EE40-4687-B2EA-5431943C4796}"/>
              </a:ext>
            </a:extLst>
          </p:cNvPr>
          <p:cNvSpPr>
            <a:spLocks noGrp="1"/>
          </p:cNvSpPr>
          <p:nvPr>
            <p:ph type="sldNum" sz="quarter" idx="12"/>
          </p:nvPr>
        </p:nvSpPr>
        <p:spPr/>
        <p:txBody>
          <a:bodyPr/>
          <a:lstStyle/>
          <a:p>
            <a:fld id="{4F2F6CFD-5F4A-409D-8721-6BA4BADE0C71}" type="slidenum">
              <a:rPr lang="en-GB" smtClean="0"/>
              <a:t>‹#›</a:t>
            </a:fld>
            <a:endParaRPr lang="en-GB"/>
          </a:p>
        </p:txBody>
      </p:sp>
    </p:spTree>
    <p:extLst>
      <p:ext uri="{BB962C8B-B14F-4D97-AF65-F5344CB8AC3E}">
        <p14:creationId xmlns:p14="http://schemas.microsoft.com/office/powerpoint/2010/main" val="3770947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14BFE-80AE-4455-A6BF-7DF6EA633F4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15789E-2A4D-4668-9130-130F8DEDDE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4B05E2C-60E3-44A4-A964-D0441BE521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63C3F6-BAC8-426E-AD60-1A0872879DCE}"/>
              </a:ext>
            </a:extLst>
          </p:cNvPr>
          <p:cNvSpPr>
            <a:spLocks noGrp="1"/>
          </p:cNvSpPr>
          <p:nvPr>
            <p:ph type="dt" sz="half" idx="10"/>
          </p:nvPr>
        </p:nvSpPr>
        <p:spPr/>
        <p:txBody>
          <a:bodyPr/>
          <a:lstStyle/>
          <a:p>
            <a:fld id="{DB6222AA-59D5-497D-A323-BDD5EC370C11}" type="datetimeFigureOut">
              <a:rPr lang="en-GB" smtClean="0"/>
              <a:t>23/05/2019</a:t>
            </a:fld>
            <a:endParaRPr lang="en-GB"/>
          </a:p>
        </p:txBody>
      </p:sp>
      <p:sp>
        <p:nvSpPr>
          <p:cNvPr id="6" name="Footer Placeholder 5">
            <a:extLst>
              <a:ext uri="{FF2B5EF4-FFF2-40B4-BE49-F238E27FC236}">
                <a16:creationId xmlns:a16="http://schemas.microsoft.com/office/drawing/2014/main" id="{ED25510F-DA79-4B60-9D58-284CF19469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FD2FF9-DD75-4CD6-8147-6C70A1485433}"/>
              </a:ext>
            </a:extLst>
          </p:cNvPr>
          <p:cNvSpPr>
            <a:spLocks noGrp="1"/>
          </p:cNvSpPr>
          <p:nvPr>
            <p:ph type="sldNum" sz="quarter" idx="12"/>
          </p:nvPr>
        </p:nvSpPr>
        <p:spPr/>
        <p:txBody>
          <a:bodyPr/>
          <a:lstStyle/>
          <a:p>
            <a:fld id="{4F2F6CFD-5F4A-409D-8721-6BA4BADE0C71}" type="slidenum">
              <a:rPr lang="en-GB" smtClean="0"/>
              <a:t>‹#›</a:t>
            </a:fld>
            <a:endParaRPr lang="en-GB"/>
          </a:p>
        </p:txBody>
      </p:sp>
    </p:spTree>
    <p:extLst>
      <p:ext uri="{BB962C8B-B14F-4D97-AF65-F5344CB8AC3E}">
        <p14:creationId xmlns:p14="http://schemas.microsoft.com/office/powerpoint/2010/main" val="3213607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0A9DF-862D-47EC-996E-DABD91518B8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237AD1-F02B-47FA-B871-FB58FBE15C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F2D2D9-0982-4A81-A541-0EB55F3409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9C85A45-32EA-4535-827A-588407C511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9967B6-4714-4DD2-85E8-081E7B9729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21A5418-EB72-4501-913E-A63642352CBD}"/>
              </a:ext>
            </a:extLst>
          </p:cNvPr>
          <p:cNvSpPr>
            <a:spLocks noGrp="1"/>
          </p:cNvSpPr>
          <p:nvPr>
            <p:ph type="dt" sz="half" idx="10"/>
          </p:nvPr>
        </p:nvSpPr>
        <p:spPr/>
        <p:txBody>
          <a:bodyPr/>
          <a:lstStyle/>
          <a:p>
            <a:fld id="{DB6222AA-59D5-497D-A323-BDD5EC370C11}" type="datetimeFigureOut">
              <a:rPr lang="en-GB" smtClean="0"/>
              <a:t>23/05/2019</a:t>
            </a:fld>
            <a:endParaRPr lang="en-GB"/>
          </a:p>
        </p:txBody>
      </p:sp>
      <p:sp>
        <p:nvSpPr>
          <p:cNvPr id="8" name="Footer Placeholder 7">
            <a:extLst>
              <a:ext uri="{FF2B5EF4-FFF2-40B4-BE49-F238E27FC236}">
                <a16:creationId xmlns:a16="http://schemas.microsoft.com/office/drawing/2014/main" id="{6A26A64C-5C51-48E5-9A68-4E353803AD5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6171987-10B3-49F6-9F2C-DC3269334826}"/>
              </a:ext>
            </a:extLst>
          </p:cNvPr>
          <p:cNvSpPr>
            <a:spLocks noGrp="1"/>
          </p:cNvSpPr>
          <p:nvPr>
            <p:ph type="sldNum" sz="quarter" idx="12"/>
          </p:nvPr>
        </p:nvSpPr>
        <p:spPr/>
        <p:txBody>
          <a:bodyPr/>
          <a:lstStyle/>
          <a:p>
            <a:fld id="{4F2F6CFD-5F4A-409D-8721-6BA4BADE0C71}" type="slidenum">
              <a:rPr lang="en-GB" smtClean="0"/>
              <a:t>‹#›</a:t>
            </a:fld>
            <a:endParaRPr lang="en-GB"/>
          </a:p>
        </p:txBody>
      </p:sp>
    </p:spTree>
    <p:extLst>
      <p:ext uri="{BB962C8B-B14F-4D97-AF65-F5344CB8AC3E}">
        <p14:creationId xmlns:p14="http://schemas.microsoft.com/office/powerpoint/2010/main" val="379715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9F524-E95D-4805-A1A4-2CE3FC7CE41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BE907B0-C18D-45F7-A88E-AE93874256EE}"/>
              </a:ext>
            </a:extLst>
          </p:cNvPr>
          <p:cNvSpPr>
            <a:spLocks noGrp="1"/>
          </p:cNvSpPr>
          <p:nvPr>
            <p:ph type="dt" sz="half" idx="10"/>
          </p:nvPr>
        </p:nvSpPr>
        <p:spPr/>
        <p:txBody>
          <a:bodyPr/>
          <a:lstStyle/>
          <a:p>
            <a:fld id="{DB6222AA-59D5-497D-A323-BDD5EC370C11}" type="datetimeFigureOut">
              <a:rPr lang="en-GB" smtClean="0"/>
              <a:t>23/05/2019</a:t>
            </a:fld>
            <a:endParaRPr lang="en-GB"/>
          </a:p>
        </p:txBody>
      </p:sp>
      <p:sp>
        <p:nvSpPr>
          <p:cNvPr id="4" name="Footer Placeholder 3">
            <a:extLst>
              <a:ext uri="{FF2B5EF4-FFF2-40B4-BE49-F238E27FC236}">
                <a16:creationId xmlns:a16="http://schemas.microsoft.com/office/drawing/2014/main" id="{C6217613-4DCD-45EF-9236-AA0B185A438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538B1A-0066-418A-BD93-30E2350D51D8}"/>
              </a:ext>
            </a:extLst>
          </p:cNvPr>
          <p:cNvSpPr>
            <a:spLocks noGrp="1"/>
          </p:cNvSpPr>
          <p:nvPr>
            <p:ph type="sldNum" sz="quarter" idx="12"/>
          </p:nvPr>
        </p:nvSpPr>
        <p:spPr/>
        <p:txBody>
          <a:bodyPr/>
          <a:lstStyle/>
          <a:p>
            <a:fld id="{4F2F6CFD-5F4A-409D-8721-6BA4BADE0C71}" type="slidenum">
              <a:rPr lang="en-GB" smtClean="0"/>
              <a:t>‹#›</a:t>
            </a:fld>
            <a:endParaRPr lang="en-GB"/>
          </a:p>
        </p:txBody>
      </p:sp>
    </p:spTree>
    <p:extLst>
      <p:ext uri="{BB962C8B-B14F-4D97-AF65-F5344CB8AC3E}">
        <p14:creationId xmlns:p14="http://schemas.microsoft.com/office/powerpoint/2010/main" val="1988165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EE9D3A-4598-4C1B-BB9F-8F9E1211C510}"/>
              </a:ext>
            </a:extLst>
          </p:cNvPr>
          <p:cNvSpPr>
            <a:spLocks noGrp="1"/>
          </p:cNvSpPr>
          <p:nvPr>
            <p:ph type="dt" sz="half" idx="10"/>
          </p:nvPr>
        </p:nvSpPr>
        <p:spPr/>
        <p:txBody>
          <a:bodyPr/>
          <a:lstStyle/>
          <a:p>
            <a:fld id="{DB6222AA-59D5-497D-A323-BDD5EC370C11}" type="datetimeFigureOut">
              <a:rPr lang="en-GB" smtClean="0"/>
              <a:t>23/05/2019</a:t>
            </a:fld>
            <a:endParaRPr lang="en-GB"/>
          </a:p>
        </p:txBody>
      </p:sp>
      <p:sp>
        <p:nvSpPr>
          <p:cNvPr id="3" name="Footer Placeholder 2">
            <a:extLst>
              <a:ext uri="{FF2B5EF4-FFF2-40B4-BE49-F238E27FC236}">
                <a16:creationId xmlns:a16="http://schemas.microsoft.com/office/drawing/2014/main" id="{9B4EF49D-8355-479E-97EE-331D0E6186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AC405ED-D368-4555-A16F-23447E43E3F8}"/>
              </a:ext>
            </a:extLst>
          </p:cNvPr>
          <p:cNvSpPr>
            <a:spLocks noGrp="1"/>
          </p:cNvSpPr>
          <p:nvPr>
            <p:ph type="sldNum" sz="quarter" idx="12"/>
          </p:nvPr>
        </p:nvSpPr>
        <p:spPr/>
        <p:txBody>
          <a:bodyPr/>
          <a:lstStyle/>
          <a:p>
            <a:fld id="{4F2F6CFD-5F4A-409D-8721-6BA4BADE0C71}" type="slidenum">
              <a:rPr lang="en-GB" smtClean="0"/>
              <a:t>‹#›</a:t>
            </a:fld>
            <a:endParaRPr lang="en-GB"/>
          </a:p>
        </p:txBody>
      </p:sp>
    </p:spTree>
    <p:extLst>
      <p:ext uri="{BB962C8B-B14F-4D97-AF65-F5344CB8AC3E}">
        <p14:creationId xmlns:p14="http://schemas.microsoft.com/office/powerpoint/2010/main" val="767627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A67A4-3931-4EFF-93B4-10D5688ED9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2EB6909-203F-4F3C-9FD8-C52406BFBF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1058F2B-EB05-4CE3-BBBC-00184C3D7C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BD0A38-1EE3-41AC-A4E0-33E03249D565}"/>
              </a:ext>
            </a:extLst>
          </p:cNvPr>
          <p:cNvSpPr>
            <a:spLocks noGrp="1"/>
          </p:cNvSpPr>
          <p:nvPr>
            <p:ph type="dt" sz="half" idx="10"/>
          </p:nvPr>
        </p:nvSpPr>
        <p:spPr/>
        <p:txBody>
          <a:bodyPr/>
          <a:lstStyle/>
          <a:p>
            <a:fld id="{DB6222AA-59D5-497D-A323-BDD5EC370C11}" type="datetimeFigureOut">
              <a:rPr lang="en-GB" smtClean="0"/>
              <a:t>23/05/2019</a:t>
            </a:fld>
            <a:endParaRPr lang="en-GB"/>
          </a:p>
        </p:txBody>
      </p:sp>
      <p:sp>
        <p:nvSpPr>
          <p:cNvPr id="6" name="Footer Placeholder 5">
            <a:extLst>
              <a:ext uri="{FF2B5EF4-FFF2-40B4-BE49-F238E27FC236}">
                <a16:creationId xmlns:a16="http://schemas.microsoft.com/office/drawing/2014/main" id="{9E980108-C0D6-41C4-BC97-D6931ECA5F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F69BF4-F24D-4662-8597-2C2DB5C942B5}"/>
              </a:ext>
            </a:extLst>
          </p:cNvPr>
          <p:cNvSpPr>
            <a:spLocks noGrp="1"/>
          </p:cNvSpPr>
          <p:nvPr>
            <p:ph type="sldNum" sz="quarter" idx="12"/>
          </p:nvPr>
        </p:nvSpPr>
        <p:spPr/>
        <p:txBody>
          <a:bodyPr/>
          <a:lstStyle/>
          <a:p>
            <a:fld id="{4F2F6CFD-5F4A-409D-8721-6BA4BADE0C71}" type="slidenum">
              <a:rPr lang="en-GB" smtClean="0"/>
              <a:t>‹#›</a:t>
            </a:fld>
            <a:endParaRPr lang="en-GB"/>
          </a:p>
        </p:txBody>
      </p:sp>
    </p:spTree>
    <p:extLst>
      <p:ext uri="{BB962C8B-B14F-4D97-AF65-F5344CB8AC3E}">
        <p14:creationId xmlns:p14="http://schemas.microsoft.com/office/powerpoint/2010/main" val="1847905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B876-5C1C-415E-A7B2-082BE0D70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2ABB3F-FC68-425C-A10A-14C8ECC1F4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426FADB-4735-4378-B9C2-3BC46F0136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0BC21F-1311-4BD4-84C7-8E8B9B9C9953}"/>
              </a:ext>
            </a:extLst>
          </p:cNvPr>
          <p:cNvSpPr>
            <a:spLocks noGrp="1"/>
          </p:cNvSpPr>
          <p:nvPr>
            <p:ph type="dt" sz="half" idx="10"/>
          </p:nvPr>
        </p:nvSpPr>
        <p:spPr/>
        <p:txBody>
          <a:bodyPr/>
          <a:lstStyle/>
          <a:p>
            <a:fld id="{DB6222AA-59D5-497D-A323-BDD5EC370C11}" type="datetimeFigureOut">
              <a:rPr lang="en-GB" smtClean="0"/>
              <a:t>23/05/2019</a:t>
            </a:fld>
            <a:endParaRPr lang="en-GB"/>
          </a:p>
        </p:txBody>
      </p:sp>
      <p:sp>
        <p:nvSpPr>
          <p:cNvPr id="6" name="Footer Placeholder 5">
            <a:extLst>
              <a:ext uri="{FF2B5EF4-FFF2-40B4-BE49-F238E27FC236}">
                <a16:creationId xmlns:a16="http://schemas.microsoft.com/office/drawing/2014/main" id="{DA40AF78-6BCB-4E3D-8B99-F72EE6D77E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1DA361-85CB-4069-8281-FB1A53CC8C33}"/>
              </a:ext>
            </a:extLst>
          </p:cNvPr>
          <p:cNvSpPr>
            <a:spLocks noGrp="1"/>
          </p:cNvSpPr>
          <p:nvPr>
            <p:ph type="sldNum" sz="quarter" idx="12"/>
          </p:nvPr>
        </p:nvSpPr>
        <p:spPr/>
        <p:txBody>
          <a:bodyPr/>
          <a:lstStyle/>
          <a:p>
            <a:fld id="{4F2F6CFD-5F4A-409D-8721-6BA4BADE0C71}" type="slidenum">
              <a:rPr lang="en-GB" smtClean="0"/>
              <a:t>‹#›</a:t>
            </a:fld>
            <a:endParaRPr lang="en-GB"/>
          </a:p>
        </p:txBody>
      </p:sp>
    </p:spTree>
    <p:extLst>
      <p:ext uri="{BB962C8B-B14F-4D97-AF65-F5344CB8AC3E}">
        <p14:creationId xmlns:p14="http://schemas.microsoft.com/office/powerpoint/2010/main" val="2218633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6BA02A-32E8-46D1-BE50-6A4523F4C6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5642A1-D160-4CC0-B191-A5DEEB8488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B45A6A-07BD-4B6C-B0A2-2BA506C692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6222AA-59D5-497D-A323-BDD5EC370C11}" type="datetimeFigureOut">
              <a:rPr lang="en-GB" smtClean="0"/>
              <a:t>23/05/2019</a:t>
            </a:fld>
            <a:endParaRPr lang="en-GB"/>
          </a:p>
        </p:txBody>
      </p:sp>
      <p:sp>
        <p:nvSpPr>
          <p:cNvPr id="5" name="Footer Placeholder 4">
            <a:extLst>
              <a:ext uri="{FF2B5EF4-FFF2-40B4-BE49-F238E27FC236}">
                <a16:creationId xmlns:a16="http://schemas.microsoft.com/office/drawing/2014/main" id="{1BB631A9-066A-426C-AD7E-0BE6A265ED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3A75A3-5167-4B46-9F26-01F76872D1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F6CFD-5F4A-409D-8721-6BA4BADE0C71}" type="slidenum">
              <a:rPr lang="en-GB" smtClean="0"/>
              <a:t>‹#›</a:t>
            </a:fld>
            <a:endParaRPr lang="en-GB"/>
          </a:p>
        </p:txBody>
      </p:sp>
    </p:spTree>
    <p:extLst>
      <p:ext uri="{BB962C8B-B14F-4D97-AF65-F5344CB8AC3E}">
        <p14:creationId xmlns:p14="http://schemas.microsoft.com/office/powerpoint/2010/main" val="816783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onlinelibrary.wiley.com/doi/10.1002/14651858.CD005191.pub3/full#CD005191-fig-00101" TargetMode="Externa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onlinelibrary.wiley.com/doi/10.1002/14651858.CD004332.pub2/full#CD004332-fig-0006" TargetMode="Externa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onlinelibrary.wiley.com/doi/10.1002/14651858.CD001867.pub3/full#CD001867-fig-0005"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Heather.lewis4@nhs.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FE7A6-C15B-483A-BE96-7516DB6F1555}"/>
              </a:ext>
            </a:extLst>
          </p:cNvPr>
          <p:cNvSpPr>
            <a:spLocks noGrp="1"/>
          </p:cNvSpPr>
          <p:nvPr>
            <p:ph type="ctrTitle"/>
          </p:nvPr>
        </p:nvSpPr>
        <p:spPr/>
        <p:txBody>
          <a:bodyPr/>
          <a:lstStyle/>
          <a:p>
            <a:r>
              <a:rPr lang="en-GB" dirty="0"/>
              <a:t>Alcohol Related Liver Disease</a:t>
            </a:r>
          </a:p>
        </p:txBody>
      </p:sp>
      <p:sp>
        <p:nvSpPr>
          <p:cNvPr id="3" name="Subtitle 2">
            <a:extLst>
              <a:ext uri="{FF2B5EF4-FFF2-40B4-BE49-F238E27FC236}">
                <a16:creationId xmlns:a16="http://schemas.microsoft.com/office/drawing/2014/main" id="{2D62CF95-F472-40DB-A3F2-2DF654DE858E}"/>
              </a:ext>
            </a:extLst>
          </p:cNvPr>
          <p:cNvSpPr>
            <a:spLocks noGrp="1"/>
          </p:cNvSpPr>
          <p:nvPr>
            <p:ph type="subTitle" idx="1"/>
          </p:nvPr>
        </p:nvSpPr>
        <p:spPr/>
        <p:txBody>
          <a:bodyPr/>
          <a:lstStyle/>
          <a:p>
            <a:r>
              <a:rPr lang="en-GB" dirty="0"/>
              <a:t>Dr Heather Lewis</a:t>
            </a:r>
          </a:p>
          <a:p>
            <a:r>
              <a:rPr lang="en-GB" dirty="0"/>
              <a:t>Hepatology Consultant </a:t>
            </a:r>
          </a:p>
          <a:p>
            <a:r>
              <a:rPr lang="en-GB" dirty="0"/>
              <a:t>Imperial College Healthcare NHS Trust</a:t>
            </a:r>
          </a:p>
        </p:txBody>
      </p:sp>
    </p:spTree>
    <p:extLst>
      <p:ext uri="{BB962C8B-B14F-4D97-AF65-F5344CB8AC3E}">
        <p14:creationId xmlns:p14="http://schemas.microsoft.com/office/powerpoint/2010/main" val="508237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56B13-EABB-4203-9827-66EFF9CB1B4D}"/>
              </a:ext>
            </a:extLst>
          </p:cNvPr>
          <p:cNvSpPr>
            <a:spLocks noGrp="1"/>
          </p:cNvSpPr>
          <p:nvPr>
            <p:ph type="title"/>
          </p:nvPr>
        </p:nvSpPr>
        <p:spPr/>
        <p:txBody>
          <a:bodyPr/>
          <a:lstStyle/>
          <a:p>
            <a:r>
              <a:rPr lang="en-GB" dirty="0"/>
              <a:t>Alcohol Related Liver Disease</a:t>
            </a:r>
          </a:p>
        </p:txBody>
      </p:sp>
      <p:pic>
        <p:nvPicPr>
          <p:cNvPr id="1028"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99467" y="2015062"/>
            <a:ext cx="9236160" cy="3811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6766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DC7AB1CA-5856-4621-8961-E9CEC704F9BB}"/>
              </a:ext>
            </a:extLst>
          </p:cNvPr>
          <p:cNvSpPr txBox="1">
            <a:spLocks noChangeArrowheads="1"/>
          </p:cNvSpPr>
          <p:nvPr/>
        </p:nvSpPr>
        <p:spPr bwMode="auto">
          <a:xfrm>
            <a:off x="1848995" y="381641"/>
            <a:ext cx="8494012"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en-US" sz="1452" b="1">
                <a:latin typeface="Arial" panose="020B0604020202020204" pitchFamily="34" charset="0"/>
              </a:rPr>
              <a:t>Alcohol-related liver disease algorithm. </a:t>
            </a:r>
          </a:p>
        </p:txBody>
      </p:sp>
      <p:pic>
        <p:nvPicPr>
          <p:cNvPr id="3074" name="Picture 2">
            <a:extLst>
              <a:ext uri="{FF2B5EF4-FFF2-40B4-BE49-F238E27FC236}">
                <a16:creationId xmlns:a16="http://schemas.microsoft.com/office/drawing/2014/main" id="{18CDDAA1-874A-4AC7-9ACD-CAEB7B29A8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0194" y="6205613"/>
            <a:ext cx="816565" cy="5227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a:extLst>
              <a:ext uri="{FF2B5EF4-FFF2-40B4-BE49-F238E27FC236}">
                <a16:creationId xmlns:a16="http://schemas.microsoft.com/office/drawing/2014/main" id="{17801BB7-D594-45F2-99F9-0C2A1EA22B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8055" y="979304"/>
            <a:ext cx="6601653"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a:extLst>
              <a:ext uri="{FF2B5EF4-FFF2-40B4-BE49-F238E27FC236}">
                <a16:creationId xmlns:a16="http://schemas.microsoft.com/office/drawing/2014/main" id="{448F3208-BA35-4D52-8B62-70DAE1DB667D}"/>
              </a:ext>
            </a:extLst>
          </p:cNvPr>
          <p:cNvSpPr txBox="1">
            <a:spLocks noChangeArrowheads="1"/>
          </p:cNvSpPr>
          <p:nvPr/>
        </p:nvSpPr>
        <p:spPr bwMode="auto">
          <a:xfrm>
            <a:off x="2798055" y="5972308"/>
            <a:ext cx="3918651"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en-US" sz="1089" b="1">
                <a:latin typeface="Arial" panose="020B0604020202020204" pitchFamily="34" charset="0"/>
              </a:rPr>
              <a:t>Philip N Newsome et al. Gut 2018;67:6-19</a:t>
            </a:r>
          </a:p>
        </p:txBody>
      </p:sp>
      <p:sp>
        <p:nvSpPr>
          <p:cNvPr id="3077" name="Text Box 5">
            <a:extLst>
              <a:ext uri="{FF2B5EF4-FFF2-40B4-BE49-F238E27FC236}">
                <a16:creationId xmlns:a16="http://schemas.microsoft.com/office/drawing/2014/main" id="{E336DA16-3A1A-4FA9-BC63-0B71056A5AB3}"/>
              </a:ext>
            </a:extLst>
          </p:cNvPr>
          <p:cNvSpPr txBox="1">
            <a:spLocks noChangeArrowheads="1"/>
          </p:cNvSpPr>
          <p:nvPr/>
        </p:nvSpPr>
        <p:spPr bwMode="auto">
          <a:xfrm>
            <a:off x="1621451" y="6613175"/>
            <a:ext cx="685800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Times New Roman" panose="02020603050405020304" pitchFamily="18" charset="0"/>
                <a:cs typeface="msgothic" charset="0"/>
              </a:defRPr>
            </a:lvl9pPr>
          </a:lstStyle>
          <a:p>
            <a:r>
              <a:rPr lang="en-GB" altLang="en-US" sz="907">
                <a:latin typeface="Arial" panose="020B0604020202020204" pitchFamily="34" charset="0"/>
              </a:rPr>
              <a:t>Copyright © BMJ Publishing Group Ltd &amp; British Society of Gastroenterology. All rights reserved.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D695D-BC78-4AD0-B0E9-D96A9E969C2A}"/>
              </a:ext>
            </a:extLst>
          </p:cNvPr>
          <p:cNvSpPr>
            <a:spLocks noGrp="1"/>
          </p:cNvSpPr>
          <p:nvPr>
            <p:ph type="title"/>
          </p:nvPr>
        </p:nvSpPr>
        <p:spPr/>
        <p:txBody>
          <a:bodyPr/>
          <a:lstStyle/>
          <a:p>
            <a:r>
              <a:rPr lang="en-GB" dirty="0"/>
              <a:t>Imperial Alcohol Hepatology Service</a:t>
            </a:r>
          </a:p>
        </p:txBody>
      </p:sp>
      <p:sp>
        <p:nvSpPr>
          <p:cNvPr id="3" name="Content Placeholder 2">
            <a:extLst>
              <a:ext uri="{FF2B5EF4-FFF2-40B4-BE49-F238E27FC236}">
                <a16:creationId xmlns:a16="http://schemas.microsoft.com/office/drawing/2014/main" id="{424ECFE7-4F82-4FE7-B772-09FC96206020}"/>
              </a:ext>
            </a:extLst>
          </p:cNvPr>
          <p:cNvSpPr>
            <a:spLocks noGrp="1"/>
          </p:cNvSpPr>
          <p:nvPr>
            <p:ph idx="1"/>
          </p:nvPr>
        </p:nvSpPr>
        <p:spPr/>
        <p:txBody>
          <a:bodyPr>
            <a:normAutofit fontScale="92500" lnSpcReduction="20000"/>
          </a:bodyPr>
          <a:lstStyle/>
          <a:p>
            <a:r>
              <a:rPr lang="en-GB" dirty="0"/>
              <a:t>Dedicated FTE Alcohol Hepatology Specialist Nurse:</a:t>
            </a:r>
          </a:p>
          <a:p>
            <a:pPr lvl="1"/>
            <a:r>
              <a:rPr lang="en-GB" dirty="0" err="1"/>
              <a:t>Fibroscan</a:t>
            </a:r>
            <a:endParaRPr lang="en-GB" dirty="0"/>
          </a:p>
          <a:p>
            <a:pPr lvl="1"/>
            <a:r>
              <a:rPr lang="en-GB" dirty="0"/>
              <a:t>Extended brief interventions</a:t>
            </a:r>
          </a:p>
          <a:p>
            <a:pPr lvl="1"/>
            <a:r>
              <a:rPr lang="en-GB" dirty="0"/>
              <a:t>Individual patient support</a:t>
            </a:r>
          </a:p>
          <a:p>
            <a:pPr lvl="1"/>
            <a:r>
              <a:rPr lang="en-GB" dirty="0"/>
              <a:t>Strong links and referral pathways with community alcohol services</a:t>
            </a:r>
          </a:p>
          <a:p>
            <a:pPr lvl="1"/>
            <a:r>
              <a:rPr lang="en-GB" dirty="0"/>
              <a:t>Research </a:t>
            </a:r>
          </a:p>
          <a:p>
            <a:r>
              <a:rPr lang="en-GB" dirty="0"/>
              <a:t>Dedicated Alcohol Hepatology clinic</a:t>
            </a:r>
          </a:p>
          <a:p>
            <a:pPr lvl="1"/>
            <a:r>
              <a:rPr lang="en-GB" dirty="0"/>
              <a:t>Consultant and Specialist Nurse</a:t>
            </a:r>
          </a:p>
          <a:p>
            <a:pPr lvl="1"/>
            <a:r>
              <a:rPr lang="en-GB" dirty="0"/>
              <a:t>Anti-craving medications/ Brief interventions/ Alcohol services referral</a:t>
            </a:r>
          </a:p>
          <a:p>
            <a:r>
              <a:rPr lang="en-GB" dirty="0"/>
              <a:t>St Marys Hospital AA meetings</a:t>
            </a:r>
          </a:p>
          <a:p>
            <a:r>
              <a:rPr lang="en-GB" dirty="0"/>
              <a:t>Alcohol Care team</a:t>
            </a:r>
          </a:p>
          <a:p>
            <a:pPr lvl="1"/>
            <a:r>
              <a:rPr lang="en-GB" dirty="0"/>
              <a:t>Representatives from:</a:t>
            </a:r>
          </a:p>
          <a:p>
            <a:pPr lvl="2"/>
            <a:r>
              <a:rPr lang="en-GB" dirty="0"/>
              <a:t>ED, CCG, CGL (psychiatrist and clinical lead, and alcohol specialist nurse), Hepatology</a:t>
            </a:r>
          </a:p>
        </p:txBody>
      </p:sp>
    </p:spTree>
    <p:extLst>
      <p:ext uri="{BB962C8B-B14F-4D97-AF65-F5344CB8AC3E}">
        <p14:creationId xmlns:p14="http://schemas.microsoft.com/office/powerpoint/2010/main" val="2081134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DEABE-C45B-43D2-96C5-2668B951E6B5}"/>
              </a:ext>
            </a:extLst>
          </p:cNvPr>
          <p:cNvSpPr>
            <a:spLocks noGrp="1"/>
          </p:cNvSpPr>
          <p:nvPr>
            <p:ph type="title"/>
          </p:nvPr>
        </p:nvSpPr>
        <p:spPr/>
        <p:txBody>
          <a:bodyPr/>
          <a:lstStyle/>
          <a:p>
            <a:r>
              <a:rPr lang="en-GB" dirty="0"/>
              <a:t>Treatment for alcohol dependence</a:t>
            </a:r>
          </a:p>
        </p:txBody>
      </p:sp>
      <p:sp>
        <p:nvSpPr>
          <p:cNvPr id="3" name="Content Placeholder 2">
            <a:extLst>
              <a:ext uri="{FF2B5EF4-FFF2-40B4-BE49-F238E27FC236}">
                <a16:creationId xmlns:a16="http://schemas.microsoft.com/office/drawing/2014/main" id="{5AC69FC6-F729-49A2-9ECC-F8356DC3C9CD}"/>
              </a:ext>
            </a:extLst>
          </p:cNvPr>
          <p:cNvSpPr>
            <a:spLocks noGrp="1"/>
          </p:cNvSpPr>
          <p:nvPr>
            <p:ph idx="1"/>
          </p:nvPr>
        </p:nvSpPr>
        <p:spPr/>
        <p:txBody>
          <a:bodyPr/>
          <a:lstStyle/>
          <a:p>
            <a:r>
              <a:rPr lang="en-GB" dirty="0"/>
              <a:t>Mainstay of treatment is psychosocial support</a:t>
            </a:r>
          </a:p>
          <a:p>
            <a:r>
              <a:rPr lang="en-GB" dirty="0"/>
              <a:t>NICE recommends use of adjuvant medication in those who have moderate to severe dependence</a:t>
            </a:r>
          </a:p>
        </p:txBody>
      </p:sp>
    </p:spTree>
    <p:extLst>
      <p:ext uri="{BB962C8B-B14F-4D97-AF65-F5344CB8AC3E}">
        <p14:creationId xmlns:p14="http://schemas.microsoft.com/office/powerpoint/2010/main" val="1428392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1C97F-6131-4C0B-9E9A-A966BDB56755}"/>
              </a:ext>
            </a:extLst>
          </p:cNvPr>
          <p:cNvSpPr>
            <a:spLocks noGrp="1"/>
          </p:cNvSpPr>
          <p:nvPr>
            <p:ph type="title"/>
          </p:nvPr>
        </p:nvSpPr>
        <p:spPr/>
        <p:txBody>
          <a:bodyPr/>
          <a:lstStyle/>
          <a:p>
            <a:r>
              <a:rPr lang="en-GB" dirty="0"/>
              <a:t>Brief intervention:</a:t>
            </a:r>
          </a:p>
        </p:txBody>
      </p:sp>
      <p:sp>
        <p:nvSpPr>
          <p:cNvPr id="3" name="Content Placeholder 2">
            <a:extLst>
              <a:ext uri="{FF2B5EF4-FFF2-40B4-BE49-F238E27FC236}">
                <a16:creationId xmlns:a16="http://schemas.microsoft.com/office/drawing/2014/main" id="{93747374-2983-4B33-9576-42EAE3E52A1B}"/>
              </a:ext>
            </a:extLst>
          </p:cNvPr>
          <p:cNvSpPr>
            <a:spLocks noGrp="1"/>
          </p:cNvSpPr>
          <p:nvPr>
            <p:ph idx="1"/>
          </p:nvPr>
        </p:nvSpPr>
        <p:spPr/>
        <p:txBody>
          <a:bodyPr>
            <a:normAutofit lnSpcReduction="10000"/>
          </a:bodyPr>
          <a:lstStyle/>
          <a:p>
            <a:r>
              <a:rPr lang="en-GB" dirty="0"/>
              <a:t>Short session of structured brief advice:</a:t>
            </a:r>
          </a:p>
          <a:p>
            <a:pPr lvl="1"/>
            <a:r>
              <a:rPr lang="en-GB" dirty="0"/>
              <a:t>5-20 minute counselling session focused on individual</a:t>
            </a:r>
          </a:p>
          <a:p>
            <a:pPr lvl="1"/>
            <a:r>
              <a:rPr lang="en-GB" dirty="0"/>
              <a:t>FRAMES – feedback, responsibility, advice, menu of strategies, empathy, self efficacy</a:t>
            </a:r>
          </a:p>
          <a:p>
            <a:r>
              <a:rPr lang="en-GB" dirty="0"/>
              <a:t>Extended brief intervention:</a:t>
            </a:r>
          </a:p>
          <a:p>
            <a:pPr lvl="1"/>
            <a:r>
              <a:rPr lang="en-GB" dirty="0"/>
              <a:t>Longer more motivationally-based session</a:t>
            </a:r>
          </a:p>
          <a:p>
            <a:r>
              <a:rPr lang="en-GB" dirty="0"/>
              <a:t>Five As’ model: </a:t>
            </a:r>
          </a:p>
          <a:p>
            <a:pPr lvl="1"/>
            <a:r>
              <a:rPr lang="en-GB" dirty="0"/>
              <a:t>Ask about use, Advice to quit or reduce, Assess willingness, Assist to quit or reduce and Arrange follow-up.</a:t>
            </a:r>
          </a:p>
          <a:p>
            <a:r>
              <a:rPr lang="en-GB" dirty="0"/>
              <a:t>Psychotherapy with CBT, peer driven support counselling and motivational enhancement therapy can reduce relapse</a:t>
            </a:r>
          </a:p>
          <a:p>
            <a:pPr algn="just">
              <a:lnSpc>
                <a:spcPct val="93000"/>
              </a:lnSpc>
              <a:spcBef>
                <a:spcPct val="0"/>
              </a:spcBef>
              <a:tabLst>
                <a:tab pos="723900" algn="l"/>
                <a:tab pos="1447800" algn="l"/>
                <a:tab pos="2171700" algn="l"/>
                <a:tab pos="2895600" algn="l"/>
                <a:tab pos="3619500" algn="l"/>
                <a:tab pos="4343400" algn="l"/>
                <a:tab pos="5067300" algn="l"/>
                <a:tab pos="5791200" algn="l"/>
              </a:tabLst>
            </a:pPr>
            <a:endParaRPr lang="en-GB" dirty="0"/>
          </a:p>
        </p:txBody>
      </p:sp>
    </p:spTree>
    <p:extLst>
      <p:ext uri="{BB962C8B-B14F-4D97-AF65-F5344CB8AC3E}">
        <p14:creationId xmlns:p14="http://schemas.microsoft.com/office/powerpoint/2010/main" val="3931206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703385" y="365125"/>
            <a:ext cx="10650415" cy="1325563"/>
          </a:xfrm>
        </p:spPr>
        <p:txBody>
          <a:bodyPr vert="horz" lIns="91440" tIns="12802"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dirty="0"/>
              <a:t>Interventions for alcohol dependence</a:t>
            </a:r>
            <a:endParaRPr lang="en-GB" b="1" dirty="0"/>
          </a:p>
        </p:txBody>
      </p:sp>
      <p:pic>
        <p:nvPicPr>
          <p:cNvPr id="2051" name="Picture 2"/>
          <p:cNvPicPr>
            <a:picLocks noChangeAspect="1" noChangeArrowheads="1"/>
          </p:cNvPicPr>
          <p:nvPr/>
        </p:nvPicPr>
        <p:blipFill>
          <a:blip r:embed="rId3" cstate="print"/>
          <a:srcRect/>
          <a:stretch>
            <a:fillRect/>
          </a:stretch>
        </p:blipFill>
        <p:spPr bwMode="auto">
          <a:xfrm>
            <a:off x="838200" y="2177848"/>
            <a:ext cx="4917852" cy="3240000"/>
          </a:xfrm>
          <a:prstGeom prst="rect">
            <a:avLst/>
          </a:prstGeom>
          <a:noFill/>
          <a:ln w="9525">
            <a:solidFill>
              <a:schemeClr val="tx1"/>
            </a:solidFill>
            <a:round/>
            <a:headEnd/>
            <a:tailEnd/>
          </a:ln>
        </p:spPr>
      </p:pic>
      <p:pic>
        <p:nvPicPr>
          <p:cNvPr id="2052" name="Picture 3"/>
          <p:cNvPicPr>
            <a:picLocks noChangeAspect="1" noChangeArrowheads="1"/>
          </p:cNvPicPr>
          <p:nvPr/>
        </p:nvPicPr>
        <p:blipFill>
          <a:blip r:embed="rId4" cstate="print"/>
          <a:srcRect/>
          <a:stretch>
            <a:fillRect/>
          </a:stretch>
        </p:blipFill>
        <p:spPr bwMode="auto">
          <a:xfrm>
            <a:off x="1523520" y="0"/>
            <a:ext cx="0" cy="0"/>
          </a:xfrm>
          <a:prstGeom prst="rect">
            <a:avLst/>
          </a:prstGeom>
          <a:noFill/>
          <a:ln w="9525">
            <a:noFill/>
            <a:round/>
            <a:headEnd/>
            <a:tailEnd/>
          </a:ln>
        </p:spPr>
      </p:pic>
      <p:sp>
        <p:nvSpPr>
          <p:cNvPr id="2053" name="Text Box 4"/>
          <p:cNvSpPr txBox="1">
            <a:spLocks noChangeArrowheads="1"/>
          </p:cNvSpPr>
          <p:nvPr/>
        </p:nvSpPr>
        <p:spPr bwMode="auto">
          <a:xfrm>
            <a:off x="6435950" y="5833008"/>
            <a:ext cx="6253136" cy="505493"/>
          </a:xfrm>
          <a:prstGeom prst="rect">
            <a:avLst/>
          </a:prstGeom>
          <a:noFill/>
          <a:ln w="9525">
            <a:noFill/>
            <a:round/>
            <a:headEnd/>
            <a:tailEnd/>
          </a:ln>
        </p:spPr>
        <p:txBody>
          <a:bodyPr lIns="81646" tIns="49625" rIns="81646" bIns="40823"/>
          <a:lstStyle/>
          <a:p>
            <a:pPr>
              <a:tabLst>
                <a:tab pos="656722" algn="l"/>
                <a:tab pos="1313444" algn="l"/>
                <a:tab pos="1970166" algn="l"/>
                <a:tab pos="2626888" algn="l"/>
                <a:tab pos="3283610" algn="l"/>
                <a:tab pos="3940332" algn="l"/>
                <a:tab pos="4597055" algn="l"/>
                <a:tab pos="5253777" algn="l"/>
                <a:tab pos="5910499" algn="l"/>
              </a:tabLst>
            </a:pPr>
            <a:r>
              <a:rPr lang="en-GB" sz="998" b="1" dirty="0">
                <a:solidFill>
                  <a:srgbClr val="000000"/>
                </a:solidFill>
              </a:rPr>
              <a:t>Cochrane Database of Systematic Reviews</a:t>
            </a:r>
            <a:r>
              <a:rPr lang="en-GB" sz="998" dirty="0">
                <a:solidFill>
                  <a:srgbClr val="000000"/>
                </a:solidFill>
              </a:rPr>
              <a:t/>
            </a:r>
            <a:br>
              <a:rPr lang="en-GB" sz="998" dirty="0">
                <a:solidFill>
                  <a:srgbClr val="000000"/>
                </a:solidFill>
              </a:rPr>
            </a:br>
            <a:r>
              <a:rPr lang="en-GB" sz="998" dirty="0">
                <a:solidFill>
                  <a:srgbClr val="000000"/>
                </a:solidFill>
              </a:rPr>
              <a:t>10 AUG 2011 DOI: 10.1002/14651858.CD005191.pub3</a:t>
            </a:r>
            <a:br>
              <a:rPr lang="en-GB" sz="998" dirty="0">
                <a:solidFill>
                  <a:srgbClr val="000000"/>
                </a:solidFill>
              </a:rPr>
            </a:br>
            <a:r>
              <a:rPr lang="en-GB" sz="998" dirty="0">
                <a:solidFill>
                  <a:srgbClr val="000000"/>
                </a:solidFill>
                <a:hlinkClick r:id="rId5"/>
              </a:rPr>
              <a:t>http://onlinelibrary.wiley.com/doi/10.1002/14651858.CD005191.pub3/full#CD005191-fig-00101</a:t>
            </a:r>
          </a:p>
        </p:txBody>
      </p:sp>
      <p:pic>
        <p:nvPicPr>
          <p:cNvPr id="7" name="Picture 2">
            <a:extLst>
              <a:ext uri="{FF2B5EF4-FFF2-40B4-BE49-F238E27FC236}">
                <a16:creationId xmlns:a16="http://schemas.microsoft.com/office/drawing/2014/main" id="{0AFE80A3-7CAB-4836-BF98-4A057C8F29AD}"/>
              </a:ext>
            </a:extLst>
          </p:cNvPr>
          <p:cNvPicPr>
            <a:picLocks noGrp="1" noChangeAspect="1" noChangeArrowheads="1"/>
          </p:cNvPicPr>
          <p:nvPr>
            <p:ph idx="1"/>
          </p:nvPr>
        </p:nvPicPr>
        <p:blipFill>
          <a:blip r:embed="rId6" cstate="print"/>
          <a:srcRect/>
          <a:stretch>
            <a:fillRect/>
          </a:stretch>
        </p:blipFill>
        <p:spPr bwMode="auto">
          <a:xfrm>
            <a:off x="6435950" y="2177848"/>
            <a:ext cx="3979758" cy="3240000"/>
          </a:xfrm>
          <a:prstGeom prst="rect">
            <a:avLst/>
          </a:prstGeom>
          <a:noFill/>
          <a:ln w="9525">
            <a:solidFill>
              <a:schemeClr val="tx1"/>
            </a:solidFill>
            <a:round/>
            <a:headEnd/>
            <a:tailEnd/>
          </a:ln>
        </p:spPr>
      </p:pic>
      <p:sp>
        <p:nvSpPr>
          <p:cNvPr id="3" name="TextBox 2">
            <a:extLst>
              <a:ext uri="{FF2B5EF4-FFF2-40B4-BE49-F238E27FC236}">
                <a16:creationId xmlns:a16="http://schemas.microsoft.com/office/drawing/2014/main" id="{DEE824A8-9064-4553-8EFD-12658703DBBA}"/>
              </a:ext>
            </a:extLst>
          </p:cNvPr>
          <p:cNvSpPr txBox="1"/>
          <p:nvPr/>
        </p:nvSpPr>
        <p:spPr>
          <a:xfrm>
            <a:off x="778887" y="1690688"/>
            <a:ext cx="7602722" cy="369332"/>
          </a:xfrm>
          <a:prstGeom prst="rect">
            <a:avLst/>
          </a:prstGeom>
          <a:noFill/>
        </p:spPr>
        <p:txBody>
          <a:bodyPr wrap="none" rtlCol="0">
            <a:spAutoFit/>
          </a:bodyPr>
          <a:lstStyle/>
          <a:p>
            <a:r>
              <a:rPr lang="en-GB" b="1" dirty="0"/>
              <a:t>Brief interventions for heavy alcohol users admitted to general hospital wards</a:t>
            </a:r>
            <a:endParaRPr lang="en-GB" dirty="0"/>
          </a:p>
        </p:txBody>
      </p:sp>
      <p:sp>
        <p:nvSpPr>
          <p:cNvPr id="5" name="TextBox 4">
            <a:extLst>
              <a:ext uri="{FF2B5EF4-FFF2-40B4-BE49-F238E27FC236}">
                <a16:creationId xmlns:a16="http://schemas.microsoft.com/office/drawing/2014/main" id="{06E7F02A-9C04-4B38-9501-7099DC192943}"/>
              </a:ext>
            </a:extLst>
          </p:cNvPr>
          <p:cNvSpPr txBox="1"/>
          <p:nvPr/>
        </p:nvSpPr>
        <p:spPr>
          <a:xfrm>
            <a:off x="347069" y="5692170"/>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16106870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3D02D-00C0-4BA8-B5C1-1DFF3CF36A32}"/>
              </a:ext>
            </a:extLst>
          </p:cNvPr>
          <p:cNvSpPr>
            <a:spLocks noGrp="1"/>
          </p:cNvSpPr>
          <p:nvPr>
            <p:ph type="title"/>
          </p:nvPr>
        </p:nvSpPr>
        <p:spPr/>
        <p:txBody>
          <a:bodyPr/>
          <a:lstStyle/>
          <a:p>
            <a:r>
              <a:rPr lang="en-GB" dirty="0"/>
              <a:t>Brief Interventions</a:t>
            </a:r>
          </a:p>
        </p:txBody>
      </p:sp>
      <p:sp>
        <p:nvSpPr>
          <p:cNvPr id="3" name="Content Placeholder 2">
            <a:extLst>
              <a:ext uri="{FF2B5EF4-FFF2-40B4-BE49-F238E27FC236}">
                <a16:creationId xmlns:a16="http://schemas.microsoft.com/office/drawing/2014/main" id="{6F38B1FB-5187-418B-82D5-42C88E408E3C}"/>
              </a:ext>
            </a:extLst>
          </p:cNvPr>
          <p:cNvSpPr>
            <a:spLocks noGrp="1"/>
          </p:cNvSpPr>
          <p:nvPr>
            <p:ph idx="1"/>
          </p:nvPr>
        </p:nvSpPr>
        <p:spPr/>
        <p:txBody>
          <a:bodyPr>
            <a:normAutofit/>
          </a:bodyPr>
          <a:lstStyle/>
          <a:p>
            <a:r>
              <a:rPr lang="en-GB" dirty="0"/>
              <a:t>Brief interventions (BI) can reduce drinking by 13-34 % (Whitlock et al)</a:t>
            </a:r>
          </a:p>
          <a:p>
            <a:r>
              <a:rPr lang="en-GB" dirty="0"/>
              <a:t>NNT with BI to reduce alcohol consumption in in person is 8-12</a:t>
            </a:r>
          </a:p>
          <a:p>
            <a:pPr lvl="1"/>
            <a:r>
              <a:rPr lang="en-GB" dirty="0"/>
              <a:t>1 in 8 stop or reduce alcohol after brief intervention</a:t>
            </a:r>
          </a:p>
          <a:p>
            <a:r>
              <a:rPr lang="en-GB" dirty="0"/>
              <a:t>Highly cost effective (only taxation was more cost effective)</a:t>
            </a:r>
          </a:p>
          <a:p>
            <a:r>
              <a:rPr lang="en-GB" dirty="0"/>
              <a:t>Reduce drinking by average of 57g/ week in men</a:t>
            </a:r>
          </a:p>
          <a:p>
            <a:r>
              <a:rPr lang="en-GB" dirty="0"/>
              <a:t>Cochrane review found moderate quality evidence that BI reduces alcohol consumption by approx. 20 g per week compared with no intervention at one year</a:t>
            </a:r>
          </a:p>
          <a:p>
            <a:endParaRPr lang="en-GB" dirty="0"/>
          </a:p>
        </p:txBody>
      </p:sp>
    </p:spTree>
    <p:extLst>
      <p:ext uri="{BB962C8B-B14F-4D97-AF65-F5344CB8AC3E}">
        <p14:creationId xmlns:p14="http://schemas.microsoft.com/office/powerpoint/2010/main" val="1124514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E8D12-153A-4901-A9DD-4D53D5CE710E}"/>
              </a:ext>
            </a:extLst>
          </p:cNvPr>
          <p:cNvSpPr>
            <a:spLocks noGrp="1"/>
          </p:cNvSpPr>
          <p:nvPr>
            <p:ph type="title"/>
          </p:nvPr>
        </p:nvSpPr>
        <p:spPr/>
        <p:txBody>
          <a:bodyPr/>
          <a:lstStyle/>
          <a:p>
            <a:r>
              <a:rPr lang="en-GB" dirty="0"/>
              <a:t>Acamprosate</a:t>
            </a:r>
          </a:p>
        </p:txBody>
      </p:sp>
      <p:pic>
        <p:nvPicPr>
          <p:cNvPr id="4" name="Picture 2">
            <a:extLst>
              <a:ext uri="{FF2B5EF4-FFF2-40B4-BE49-F238E27FC236}">
                <a16:creationId xmlns:a16="http://schemas.microsoft.com/office/drawing/2014/main" id="{74FD0CBA-07FE-4814-B1B7-58FFAAE0C6B5}"/>
              </a:ext>
            </a:extLst>
          </p:cNvPr>
          <p:cNvPicPr>
            <a:picLocks noGrp="1" noChangeAspect="1" noChangeArrowheads="1"/>
          </p:cNvPicPr>
          <p:nvPr>
            <p:ph idx="1"/>
          </p:nvPr>
        </p:nvPicPr>
        <p:blipFill>
          <a:blip r:embed="rId3" cstate="print"/>
          <a:srcRect/>
          <a:stretch>
            <a:fillRect/>
          </a:stretch>
        </p:blipFill>
        <p:spPr bwMode="auto">
          <a:xfrm>
            <a:off x="838200" y="1861253"/>
            <a:ext cx="4803929" cy="2592000"/>
          </a:xfrm>
          <a:prstGeom prst="rect">
            <a:avLst/>
          </a:prstGeom>
          <a:noFill/>
          <a:ln w="9525">
            <a:solidFill>
              <a:schemeClr val="tx1"/>
            </a:solidFill>
            <a:round/>
            <a:headEnd/>
            <a:tailEnd/>
          </a:ln>
        </p:spPr>
      </p:pic>
      <p:sp>
        <p:nvSpPr>
          <p:cNvPr id="5" name="TextBox 4">
            <a:extLst>
              <a:ext uri="{FF2B5EF4-FFF2-40B4-BE49-F238E27FC236}">
                <a16:creationId xmlns:a16="http://schemas.microsoft.com/office/drawing/2014/main" id="{761E5B0B-709C-40C9-9B85-8AA918BB166E}"/>
              </a:ext>
            </a:extLst>
          </p:cNvPr>
          <p:cNvSpPr txBox="1"/>
          <p:nvPr/>
        </p:nvSpPr>
        <p:spPr>
          <a:xfrm>
            <a:off x="1134683" y="4812824"/>
            <a:ext cx="4210961" cy="923330"/>
          </a:xfrm>
          <a:prstGeom prst="rect">
            <a:avLst/>
          </a:prstGeom>
          <a:noFill/>
        </p:spPr>
        <p:txBody>
          <a:bodyPr wrap="none" rtlCol="0">
            <a:spAutoFit/>
          </a:bodyPr>
          <a:lstStyle/>
          <a:p>
            <a:r>
              <a:rPr lang="en-GB" dirty="0"/>
              <a:t>Acamprosate versus placebo </a:t>
            </a:r>
          </a:p>
          <a:p>
            <a:r>
              <a:rPr lang="en-GB" dirty="0"/>
              <a:t>Outcome: Cumulative abstinence duration.
</a:t>
            </a:r>
          </a:p>
        </p:txBody>
      </p:sp>
      <p:pic>
        <p:nvPicPr>
          <p:cNvPr id="6" name="Picture 2">
            <a:extLst>
              <a:ext uri="{FF2B5EF4-FFF2-40B4-BE49-F238E27FC236}">
                <a16:creationId xmlns:a16="http://schemas.microsoft.com/office/drawing/2014/main" id="{D30EF5E2-FA55-47E8-9D2B-113F82AF916C}"/>
              </a:ext>
            </a:extLst>
          </p:cNvPr>
          <p:cNvPicPr>
            <a:picLocks noChangeAspect="1" noChangeArrowheads="1"/>
          </p:cNvPicPr>
          <p:nvPr/>
        </p:nvPicPr>
        <p:blipFill>
          <a:blip r:embed="rId4" cstate="print"/>
          <a:srcRect/>
          <a:stretch>
            <a:fillRect/>
          </a:stretch>
        </p:blipFill>
        <p:spPr bwMode="auto">
          <a:xfrm>
            <a:off x="6312100" y="1861253"/>
            <a:ext cx="3680448" cy="2592000"/>
          </a:xfrm>
          <a:prstGeom prst="rect">
            <a:avLst/>
          </a:prstGeom>
          <a:noFill/>
          <a:ln w="9525">
            <a:solidFill>
              <a:schemeClr val="tx1"/>
            </a:solidFill>
            <a:round/>
            <a:headEnd/>
            <a:tailEnd/>
          </a:ln>
        </p:spPr>
      </p:pic>
      <p:sp>
        <p:nvSpPr>
          <p:cNvPr id="7" name="TextBox 6">
            <a:extLst>
              <a:ext uri="{FF2B5EF4-FFF2-40B4-BE49-F238E27FC236}">
                <a16:creationId xmlns:a16="http://schemas.microsoft.com/office/drawing/2014/main" id="{E11BF160-0DEB-4956-9BAD-8C36A25DEB19}"/>
              </a:ext>
            </a:extLst>
          </p:cNvPr>
          <p:cNvSpPr txBox="1"/>
          <p:nvPr/>
        </p:nvSpPr>
        <p:spPr>
          <a:xfrm>
            <a:off x="6496518" y="4794064"/>
            <a:ext cx="3311612" cy="646331"/>
          </a:xfrm>
          <a:prstGeom prst="rect">
            <a:avLst/>
          </a:prstGeom>
          <a:noFill/>
        </p:spPr>
        <p:txBody>
          <a:bodyPr wrap="none" rtlCol="0">
            <a:spAutoFit/>
          </a:bodyPr>
          <a:lstStyle/>
          <a:p>
            <a:r>
              <a:rPr lang="en-GB" dirty="0"/>
              <a:t>Acamprosate versus placebo </a:t>
            </a:r>
          </a:p>
          <a:p>
            <a:r>
              <a:rPr lang="en-GB" dirty="0"/>
              <a:t>Outcome: Return to any drinking.</a:t>
            </a:r>
          </a:p>
        </p:txBody>
      </p:sp>
      <p:sp>
        <p:nvSpPr>
          <p:cNvPr id="8" name="Text Box 4">
            <a:extLst>
              <a:ext uri="{FF2B5EF4-FFF2-40B4-BE49-F238E27FC236}">
                <a16:creationId xmlns:a16="http://schemas.microsoft.com/office/drawing/2014/main" id="{F3256215-9F8A-4DD2-9C66-213A446B2CD7}"/>
              </a:ext>
            </a:extLst>
          </p:cNvPr>
          <p:cNvSpPr txBox="1">
            <a:spLocks noChangeArrowheads="1"/>
          </p:cNvSpPr>
          <p:nvPr/>
        </p:nvSpPr>
        <p:spPr bwMode="auto">
          <a:xfrm>
            <a:off x="464930" y="5935663"/>
            <a:ext cx="6892925" cy="557212"/>
          </a:xfrm>
          <a:prstGeom prst="rect">
            <a:avLst/>
          </a:prstGeom>
          <a:noFill/>
          <a:ln w="9525">
            <a:noFill/>
            <a:round/>
            <a:headEnd/>
            <a:tailEnd/>
          </a:ln>
        </p:spPr>
        <p:txBody>
          <a:bodyPr lIns="90000" tIns="54702" rIns="90000" bIns="45000"/>
          <a:lstStyle/>
          <a:p>
            <a:pPr>
              <a:tabLst>
                <a:tab pos="723900" algn="l"/>
                <a:tab pos="1447800" algn="l"/>
                <a:tab pos="2171700" algn="l"/>
                <a:tab pos="2895600" algn="l"/>
                <a:tab pos="3619500" algn="l"/>
                <a:tab pos="4343400" algn="l"/>
                <a:tab pos="5067300" algn="l"/>
                <a:tab pos="5791200" algn="l"/>
                <a:tab pos="6515100" algn="l"/>
              </a:tabLst>
            </a:pPr>
            <a:r>
              <a:rPr lang="en-GB" sz="1100" b="1" dirty="0">
                <a:solidFill>
                  <a:srgbClr val="000000"/>
                </a:solidFill>
              </a:rPr>
              <a:t>Cochrane Database of Systematic Reviews</a:t>
            </a:r>
            <a:r>
              <a:rPr lang="en-GB" sz="1100" dirty="0">
                <a:solidFill>
                  <a:srgbClr val="000000"/>
                </a:solidFill>
              </a:rPr>
              <a:t/>
            </a:r>
            <a:br>
              <a:rPr lang="en-GB" sz="1100" dirty="0">
                <a:solidFill>
                  <a:srgbClr val="000000"/>
                </a:solidFill>
              </a:rPr>
            </a:br>
            <a:r>
              <a:rPr lang="en-GB" sz="1100" dirty="0">
                <a:solidFill>
                  <a:srgbClr val="000000"/>
                </a:solidFill>
              </a:rPr>
              <a:t>7 SEP 2010 DOI: 10.1002/14651858.CD004332.pub2</a:t>
            </a:r>
            <a:br>
              <a:rPr lang="en-GB" sz="1100" dirty="0">
                <a:solidFill>
                  <a:srgbClr val="000000"/>
                </a:solidFill>
              </a:rPr>
            </a:br>
            <a:r>
              <a:rPr lang="en-GB" sz="1100" dirty="0">
                <a:solidFill>
                  <a:srgbClr val="000000"/>
                </a:solidFill>
                <a:hlinkClick r:id="rId5"/>
              </a:rPr>
              <a:t>http://onlinelibrary.wiley.com/doi/10.1002/14651858.CD004332.pub2/full#CD004332-fig-0006</a:t>
            </a:r>
          </a:p>
        </p:txBody>
      </p:sp>
    </p:spTree>
    <p:extLst>
      <p:ext uri="{BB962C8B-B14F-4D97-AF65-F5344CB8AC3E}">
        <p14:creationId xmlns:p14="http://schemas.microsoft.com/office/powerpoint/2010/main" val="1717083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A90A5-E1F3-4386-9BA7-72A4333D789C}"/>
              </a:ext>
            </a:extLst>
          </p:cNvPr>
          <p:cNvSpPr>
            <a:spLocks noGrp="1"/>
          </p:cNvSpPr>
          <p:nvPr>
            <p:ph type="title"/>
          </p:nvPr>
        </p:nvSpPr>
        <p:spPr/>
        <p:txBody>
          <a:bodyPr/>
          <a:lstStyle/>
          <a:p>
            <a:r>
              <a:rPr lang="en-GB" dirty="0"/>
              <a:t>Acamprosate</a:t>
            </a:r>
          </a:p>
        </p:txBody>
      </p:sp>
      <p:sp>
        <p:nvSpPr>
          <p:cNvPr id="3" name="Content Placeholder 2">
            <a:extLst>
              <a:ext uri="{FF2B5EF4-FFF2-40B4-BE49-F238E27FC236}">
                <a16:creationId xmlns:a16="http://schemas.microsoft.com/office/drawing/2014/main" id="{9834685F-0221-4CFC-B97F-48FD0114391E}"/>
              </a:ext>
            </a:extLst>
          </p:cNvPr>
          <p:cNvSpPr>
            <a:spLocks noGrp="1"/>
          </p:cNvSpPr>
          <p:nvPr>
            <p:ph idx="1"/>
          </p:nvPr>
        </p:nvSpPr>
        <p:spPr/>
        <p:txBody>
          <a:bodyPr>
            <a:normAutofit/>
          </a:bodyPr>
          <a:lstStyle/>
          <a:p>
            <a:r>
              <a:rPr lang="en-GB" dirty="0"/>
              <a:t>Mechanism of action unclear</a:t>
            </a:r>
          </a:p>
          <a:p>
            <a:pPr lvl="1"/>
            <a:r>
              <a:rPr lang="en-GB" dirty="0"/>
              <a:t>Modulator of glutaminergic receptor system - glutamate antagonist</a:t>
            </a:r>
          </a:p>
          <a:p>
            <a:r>
              <a:rPr lang="en-GB" dirty="0"/>
              <a:t>Not hepatically metabolised</a:t>
            </a:r>
          </a:p>
          <a:p>
            <a:r>
              <a:rPr lang="en-GB" dirty="0"/>
              <a:t>Not specifically tested in patients with advanced liver disease</a:t>
            </a:r>
          </a:p>
          <a:p>
            <a:r>
              <a:rPr lang="en-GB" dirty="0"/>
              <a:t>Well tolerated:</a:t>
            </a:r>
          </a:p>
          <a:p>
            <a:pPr lvl="1"/>
            <a:r>
              <a:rPr lang="en-GB" dirty="0"/>
              <a:t>Pharmacovigilance data in 1.5 million patients showed no SAE’s</a:t>
            </a:r>
          </a:p>
          <a:p>
            <a:pPr lvl="1"/>
            <a:r>
              <a:rPr lang="en-GB" dirty="0"/>
              <a:t>Most common AE is diarrhoea</a:t>
            </a:r>
          </a:p>
          <a:p>
            <a:pPr lvl="1"/>
            <a:r>
              <a:rPr lang="en-GB" dirty="0"/>
              <a:t>Not addictive, safe in overdose</a:t>
            </a:r>
          </a:p>
          <a:p>
            <a:r>
              <a:rPr lang="en-GB" dirty="0"/>
              <a:t>Contraindicated in severe renal impairment (eGFR &lt; 30)</a:t>
            </a:r>
          </a:p>
          <a:p>
            <a:pPr marL="0" indent="0">
              <a:buNone/>
            </a:pPr>
            <a:endParaRPr lang="en-GB" dirty="0"/>
          </a:p>
          <a:p>
            <a:endParaRPr lang="en-GB" dirty="0"/>
          </a:p>
        </p:txBody>
      </p:sp>
    </p:spTree>
    <p:extLst>
      <p:ext uri="{BB962C8B-B14F-4D97-AF65-F5344CB8AC3E}">
        <p14:creationId xmlns:p14="http://schemas.microsoft.com/office/powerpoint/2010/main" val="3544699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939E6D-8CA4-4746-BE92-84B313C8B2B9}"/>
              </a:ext>
            </a:extLst>
          </p:cNvPr>
          <p:cNvSpPr>
            <a:spLocks noGrp="1"/>
          </p:cNvSpPr>
          <p:nvPr>
            <p:ph sz="half" idx="1"/>
          </p:nvPr>
        </p:nvSpPr>
        <p:spPr/>
        <p:txBody>
          <a:bodyPr>
            <a:normAutofit/>
          </a:bodyPr>
          <a:lstStyle/>
          <a:p>
            <a:endParaRPr lang="en-GB" dirty="0"/>
          </a:p>
          <a:p>
            <a:endParaRPr lang="en-GB" dirty="0"/>
          </a:p>
          <a:p>
            <a:r>
              <a:rPr lang="en-GB" dirty="0"/>
              <a:t>GABA </a:t>
            </a:r>
            <a:r>
              <a:rPr lang="en-GB"/>
              <a:t>receptor antagonist</a:t>
            </a:r>
            <a:endParaRPr lang="en-GB" dirty="0"/>
          </a:p>
          <a:p>
            <a:r>
              <a:rPr lang="en-GB" dirty="0"/>
              <a:t>Short half life of 4-6 hours</a:t>
            </a:r>
          </a:p>
          <a:p>
            <a:r>
              <a:rPr lang="en-GB" dirty="0"/>
              <a:t>Minimally metabolised by the liver</a:t>
            </a:r>
          </a:p>
          <a:p>
            <a:r>
              <a:rPr lang="en-GB" dirty="0"/>
              <a:t>Only therapy tested in significant alcohol related liver disease</a:t>
            </a:r>
          </a:p>
          <a:p>
            <a:endParaRPr lang="en-GB" dirty="0"/>
          </a:p>
        </p:txBody>
      </p:sp>
      <p:pic>
        <p:nvPicPr>
          <p:cNvPr id="5" name="Content Placeholder 4">
            <a:extLst>
              <a:ext uri="{FF2B5EF4-FFF2-40B4-BE49-F238E27FC236}">
                <a16:creationId xmlns:a16="http://schemas.microsoft.com/office/drawing/2014/main" id="{24A5D3FD-E59A-45D3-BB08-A8CA0F3349F6}"/>
              </a:ext>
            </a:extLst>
          </p:cNvPr>
          <p:cNvPicPr>
            <a:picLocks noGrp="1" noChangeAspect="1"/>
          </p:cNvPicPr>
          <p:nvPr>
            <p:ph sz="half" idx="2"/>
          </p:nvPr>
        </p:nvPicPr>
        <p:blipFill rotWithShape="1">
          <a:blip r:embed="rId3"/>
          <a:srcRect l="24744" t="10937" r="22348" b="6722"/>
          <a:stretch/>
        </p:blipFill>
        <p:spPr>
          <a:xfrm>
            <a:off x="6704652" y="2166480"/>
            <a:ext cx="4649148" cy="4068000"/>
          </a:xfrm>
          <a:prstGeom prst="rect">
            <a:avLst/>
          </a:prstGeom>
          <a:ln>
            <a:solidFill>
              <a:schemeClr val="tx1"/>
            </a:solidFill>
          </a:ln>
        </p:spPr>
      </p:pic>
      <p:sp>
        <p:nvSpPr>
          <p:cNvPr id="6" name="TextBox 5">
            <a:extLst>
              <a:ext uri="{FF2B5EF4-FFF2-40B4-BE49-F238E27FC236}">
                <a16:creationId xmlns:a16="http://schemas.microsoft.com/office/drawing/2014/main" id="{CFBDE3B9-0400-46CD-8003-DFFB04406E11}"/>
              </a:ext>
            </a:extLst>
          </p:cNvPr>
          <p:cNvSpPr txBox="1"/>
          <p:nvPr/>
        </p:nvSpPr>
        <p:spPr>
          <a:xfrm>
            <a:off x="8404275" y="6234480"/>
            <a:ext cx="2949525" cy="369332"/>
          </a:xfrm>
          <a:prstGeom prst="rect">
            <a:avLst/>
          </a:prstGeom>
          <a:noFill/>
        </p:spPr>
        <p:txBody>
          <a:bodyPr wrap="none" rtlCol="0">
            <a:spAutoFit/>
          </a:bodyPr>
          <a:lstStyle/>
          <a:p>
            <a:r>
              <a:rPr lang="en-GB" dirty="0"/>
              <a:t>Addolorato et al, Lancet 2007</a:t>
            </a:r>
          </a:p>
        </p:txBody>
      </p:sp>
      <p:pic>
        <p:nvPicPr>
          <p:cNvPr id="7" name="Picture 6">
            <a:extLst>
              <a:ext uri="{FF2B5EF4-FFF2-40B4-BE49-F238E27FC236}">
                <a16:creationId xmlns:a16="http://schemas.microsoft.com/office/drawing/2014/main" id="{AC55EDD0-A8FD-4F58-B5E2-191D58DFD0A6}"/>
              </a:ext>
            </a:extLst>
          </p:cNvPr>
          <p:cNvPicPr>
            <a:picLocks noChangeAspect="1"/>
          </p:cNvPicPr>
          <p:nvPr/>
        </p:nvPicPr>
        <p:blipFill rotWithShape="1">
          <a:blip r:embed="rId4"/>
          <a:srcRect l="32655" t="17010" r="33317" b="66618"/>
          <a:stretch/>
        </p:blipFill>
        <p:spPr>
          <a:xfrm>
            <a:off x="301697" y="371548"/>
            <a:ext cx="6254606" cy="1692000"/>
          </a:xfrm>
          <a:prstGeom prst="rect">
            <a:avLst/>
          </a:prstGeom>
          <a:ln>
            <a:solidFill>
              <a:schemeClr val="tx1"/>
            </a:solidFill>
          </a:ln>
        </p:spPr>
      </p:pic>
    </p:spTree>
    <p:extLst>
      <p:ext uri="{BB962C8B-B14F-4D97-AF65-F5344CB8AC3E}">
        <p14:creationId xmlns:p14="http://schemas.microsoft.com/office/powerpoint/2010/main" val="2703615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457967" y="2141761"/>
            <a:ext cx="4895833" cy="2772000"/>
          </a:xfrm>
          <a:prstGeom prst="rect">
            <a:avLst/>
          </a:prstGeom>
          <a:ln>
            <a:solidFill>
              <a:schemeClr val="tx1"/>
            </a:solidFill>
          </a:ln>
        </p:spPr>
      </p:pic>
      <p:sp>
        <p:nvSpPr>
          <p:cNvPr id="4" name="Title 3"/>
          <p:cNvSpPr>
            <a:spLocks noGrp="1"/>
          </p:cNvSpPr>
          <p:nvPr>
            <p:ph type="title"/>
          </p:nvPr>
        </p:nvSpPr>
        <p:spPr/>
        <p:txBody>
          <a:bodyPr>
            <a:normAutofit/>
          </a:bodyPr>
          <a:lstStyle/>
          <a:p>
            <a:r>
              <a:rPr lang="en-GB" sz="4000" dirty="0"/>
              <a:t>Rising mortality from alcohol related liver disease</a:t>
            </a:r>
          </a:p>
        </p:txBody>
      </p:sp>
      <p:pic>
        <p:nvPicPr>
          <p:cNvPr id="7" name="Picture 2">
            <a:extLst>
              <a:ext uri="{FF2B5EF4-FFF2-40B4-BE49-F238E27FC236}">
                <a16:creationId xmlns:a16="http://schemas.microsoft.com/office/drawing/2014/main" id="{F48389EB-4368-4E22-87AA-33F14C1B938E}"/>
              </a:ext>
            </a:extLst>
          </p:cNvPr>
          <p:cNvPicPr>
            <a:picLocks noGrp="1" noChangeAspect="1" noChangeArrowheads="1"/>
          </p:cNvPicPr>
          <p:nvPr>
            <p:ph sz="half" idx="1"/>
          </p:nvPr>
        </p:nvPicPr>
        <p:blipFill rotWithShape="1">
          <a:blip r:embed="rId4"/>
          <a:srcRect l="1088" t="1282" r="888" b="2292"/>
          <a:stretch/>
        </p:blipFill>
        <p:spPr bwMode="auto">
          <a:xfrm>
            <a:off x="320318" y="2141761"/>
            <a:ext cx="5659973" cy="2772000"/>
          </a:xfrm>
          <a:prstGeom prst="rect">
            <a:avLst/>
          </a:prstGeom>
          <a:noFill/>
          <a:ln w="9525">
            <a:solidFill>
              <a:schemeClr val="tx1"/>
            </a:solidFill>
            <a:miter lim="800000"/>
            <a:headEnd/>
            <a:tailEnd/>
          </a:ln>
          <a:effectLst/>
        </p:spPr>
      </p:pic>
      <p:sp>
        <p:nvSpPr>
          <p:cNvPr id="10" name="TextBox 9">
            <a:extLst>
              <a:ext uri="{FF2B5EF4-FFF2-40B4-BE49-F238E27FC236}">
                <a16:creationId xmlns:a16="http://schemas.microsoft.com/office/drawing/2014/main" id="{C26EB6A4-80C6-4B07-8F14-8A220BD900D8}"/>
              </a:ext>
            </a:extLst>
          </p:cNvPr>
          <p:cNvSpPr txBox="1"/>
          <p:nvPr/>
        </p:nvSpPr>
        <p:spPr>
          <a:xfrm>
            <a:off x="6767189" y="5364834"/>
            <a:ext cx="4888966" cy="1015663"/>
          </a:xfrm>
          <a:prstGeom prst="rect">
            <a:avLst/>
          </a:prstGeom>
          <a:noFill/>
        </p:spPr>
        <p:txBody>
          <a:bodyPr wrap="none" rtlCol="0">
            <a:spAutoFit/>
          </a:bodyPr>
          <a:lstStyle/>
          <a:p>
            <a:pPr algn="ctr"/>
            <a:r>
              <a:rPr lang="en-GB" sz="2000" dirty="0"/>
              <a:t>Alcohol related liver disease deaths </a:t>
            </a:r>
          </a:p>
          <a:p>
            <a:pPr algn="ctr"/>
            <a:r>
              <a:rPr lang="en-GB" sz="2000" dirty="0"/>
              <a:t>and consumption</a:t>
            </a:r>
          </a:p>
          <a:p>
            <a:pPr algn="r"/>
            <a:r>
              <a:rPr lang="en-GB" sz="2000" dirty="0"/>
              <a:t>(ONS and HMRC)</a:t>
            </a:r>
          </a:p>
        </p:txBody>
      </p:sp>
      <p:sp>
        <p:nvSpPr>
          <p:cNvPr id="11" name="TextBox 10">
            <a:extLst>
              <a:ext uri="{FF2B5EF4-FFF2-40B4-BE49-F238E27FC236}">
                <a16:creationId xmlns:a16="http://schemas.microsoft.com/office/drawing/2014/main" id="{F4E53AC9-F09B-47CA-BE11-F5985A85C36E}"/>
              </a:ext>
            </a:extLst>
          </p:cNvPr>
          <p:cNvSpPr txBox="1"/>
          <p:nvPr/>
        </p:nvSpPr>
        <p:spPr>
          <a:xfrm>
            <a:off x="1583564" y="5364834"/>
            <a:ext cx="3586110" cy="707886"/>
          </a:xfrm>
          <a:prstGeom prst="rect">
            <a:avLst/>
          </a:prstGeom>
          <a:noFill/>
        </p:spPr>
        <p:txBody>
          <a:bodyPr wrap="none" rtlCol="0">
            <a:spAutoFit/>
          </a:bodyPr>
          <a:lstStyle/>
          <a:p>
            <a:pPr algn="ctr"/>
            <a:r>
              <a:rPr lang="en-GB" sz="2000" spc="-100" dirty="0"/>
              <a:t>Mortality from liver disease in the UK</a:t>
            </a:r>
          </a:p>
          <a:p>
            <a:pPr algn="r"/>
            <a:r>
              <a:rPr lang="en-GB" sz="2000" dirty="0"/>
              <a:t>(Williams et al, The Lancet 2014)</a:t>
            </a:r>
          </a:p>
        </p:txBody>
      </p:sp>
    </p:spTree>
    <p:extLst>
      <p:ext uri="{BB962C8B-B14F-4D97-AF65-F5344CB8AC3E}">
        <p14:creationId xmlns:p14="http://schemas.microsoft.com/office/powerpoint/2010/main" val="3430167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557BD0-0340-4E11-89FB-57928E3A23B1}"/>
              </a:ext>
            </a:extLst>
          </p:cNvPr>
          <p:cNvSpPr>
            <a:spLocks noGrp="1"/>
          </p:cNvSpPr>
          <p:nvPr>
            <p:ph type="title"/>
          </p:nvPr>
        </p:nvSpPr>
        <p:spPr/>
        <p:txBody>
          <a:bodyPr/>
          <a:lstStyle/>
          <a:p>
            <a:r>
              <a:rPr lang="en-GB" dirty="0"/>
              <a:t>Baclofen </a:t>
            </a:r>
          </a:p>
        </p:txBody>
      </p:sp>
      <p:sp>
        <p:nvSpPr>
          <p:cNvPr id="6" name="Content Placeholder 5">
            <a:extLst>
              <a:ext uri="{FF2B5EF4-FFF2-40B4-BE49-F238E27FC236}">
                <a16:creationId xmlns:a16="http://schemas.microsoft.com/office/drawing/2014/main" id="{D3FE3E0A-BAED-45B1-A389-7D032059E14E}"/>
              </a:ext>
            </a:extLst>
          </p:cNvPr>
          <p:cNvSpPr>
            <a:spLocks noGrp="1"/>
          </p:cNvSpPr>
          <p:nvPr>
            <p:ph idx="1"/>
          </p:nvPr>
        </p:nvSpPr>
        <p:spPr/>
        <p:txBody>
          <a:bodyPr>
            <a:normAutofit fontScale="92500"/>
          </a:bodyPr>
          <a:lstStyle/>
          <a:p>
            <a:r>
              <a:rPr lang="en-GB" dirty="0"/>
              <a:t>Recommended in EASL guidelines for patients with advanced liver disease</a:t>
            </a:r>
          </a:p>
          <a:p>
            <a:r>
              <a:rPr lang="en-GB" dirty="0"/>
              <a:t>Mixed data on efficacy</a:t>
            </a:r>
          </a:p>
          <a:p>
            <a:r>
              <a:rPr lang="en-GB" dirty="0"/>
              <a:t>Start at 10 mg </a:t>
            </a:r>
            <a:r>
              <a:rPr lang="en-GB" dirty="0" err="1"/>
              <a:t>tds</a:t>
            </a:r>
            <a:r>
              <a:rPr lang="en-GB" dirty="0"/>
              <a:t>, titrate up to 30 mg </a:t>
            </a:r>
            <a:r>
              <a:rPr lang="en-GB" dirty="0" err="1"/>
              <a:t>tds</a:t>
            </a:r>
            <a:endParaRPr lang="en-GB" dirty="0"/>
          </a:p>
          <a:p>
            <a:r>
              <a:rPr lang="en-GB" dirty="0"/>
              <a:t>Max dose 90 mg in 24 hours</a:t>
            </a:r>
          </a:p>
          <a:p>
            <a:r>
              <a:rPr lang="en-GB" dirty="0"/>
              <a:t>Concerns:</a:t>
            </a:r>
          </a:p>
          <a:p>
            <a:pPr lvl="1"/>
            <a:r>
              <a:rPr lang="en-GB" dirty="0"/>
              <a:t>CNS depression (</a:t>
            </a:r>
            <a:r>
              <a:rPr lang="en-GB" dirty="0" err="1"/>
              <a:t>esp</a:t>
            </a:r>
            <a:r>
              <a:rPr lang="en-GB" dirty="0"/>
              <a:t> if relapse to alcohol use or co-prescribed other sedating medication)</a:t>
            </a:r>
          </a:p>
          <a:p>
            <a:pPr lvl="1"/>
            <a:r>
              <a:rPr lang="en-GB" dirty="0"/>
              <a:t>May worsen mania</a:t>
            </a:r>
          </a:p>
          <a:p>
            <a:pPr lvl="1"/>
            <a:r>
              <a:rPr lang="en-GB" dirty="0"/>
              <a:t>Reduces seizure threshold</a:t>
            </a:r>
          </a:p>
          <a:p>
            <a:pPr lvl="1"/>
            <a:r>
              <a:rPr lang="en-GB" dirty="0"/>
              <a:t>Possible increased morbidity/ mortality in high doses</a:t>
            </a:r>
          </a:p>
          <a:p>
            <a:endParaRPr lang="en-GB" dirty="0"/>
          </a:p>
        </p:txBody>
      </p:sp>
    </p:spTree>
    <p:extLst>
      <p:ext uri="{BB962C8B-B14F-4D97-AF65-F5344CB8AC3E}">
        <p14:creationId xmlns:p14="http://schemas.microsoft.com/office/powerpoint/2010/main" val="516466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7BF19-146C-490D-9EC6-F7B9663BB4B4}"/>
              </a:ext>
            </a:extLst>
          </p:cNvPr>
          <p:cNvSpPr>
            <a:spLocks noGrp="1"/>
          </p:cNvSpPr>
          <p:nvPr>
            <p:ph type="title"/>
          </p:nvPr>
        </p:nvSpPr>
        <p:spPr/>
        <p:txBody>
          <a:bodyPr/>
          <a:lstStyle/>
          <a:p>
            <a:r>
              <a:rPr lang="en-GB" dirty="0"/>
              <a:t>Naltrexone</a:t>
            </a:r>
          </a:p>
        </p:txBody>
      </p:sp>
      <p:pic>
        <p:nvPicPr>
          <p:cNvPr id="4" name="Picture 2">
            <a:extLst>
              <a:ext uri="{FF2B5EF4-FFF2-40B4-BE49-F238E27FC236}">
                <a16:creationId xmlns:a16="http://schemas.microsoft.com/office/drawing/2014/main" id="{8BC2BA09-D41B-40BA-83BD-E5DB603D2350}"/>
              </a:ext>
            </a:extLst>
          </p:cNvPr>
          <p:cNvPicPr>
            <a:picLocks noGrp="1" noChangeAspect="1" noChangeArrowheads="1"/>
          </p:cNvPicPr>
          <p:nvPr>
            <p:ph sz="half" idx="1"/>
          </p:nvPr>
        </p:nvPicPr>
        <p:blipFill>
          <a:blip r:embed="rId3" cstate="print"/>
          <a:stretch>
            <a:fillRect/>
          </a:stretch>
        </p:blipFill>
        <p:spPr bwMode="auto">
          <a:xfrm>
            <a:off x="838200" y="1992814"/>
            <a:ext cx="5181600" cy="4016960"/>
          </a:xfrm>
          <a:prstGeom prst="rect">
            <a:avLst/>
          </a:prstGeom>
          <a:noFill/>
          <a:ln w="9525">
            <a:noFill/>
            <a:round/>
            <a:headEnd/>
            <a:tailEnd/>
          </a:ln>
        </p:spPr>
      </p:pic>
      <p:sp>
        <p:nvSpPr>
          <p:cNvPr id="5" name="Content Placeholder 4">
            <a:extLst>
              <a:ext uri="{FF2B5EF4-FFF2-40B4-BE49-F238E27FC236}">
                <a16:creationId xmlns:a16="http://schemas.microsoft.com/office/drawing/2014/main" id="{DCEA2121-5523-4998-B7B0-80EC665401C1}"/>
              </a:ext>
            </a:extLst>
          </p:cNvPr>
          <p:cNvSpPr>
            <a:spLocks noGrp="1"/>
          </p:cNvSpPr>
          <p:nvPr>
            <p:ph sz="half" idx="2"/>
          </p:nvPr>
        </p:nvSpPr>
        <p:spPr/>
        <p:txBody>
          <a:bodyPr>
            <a:normAutofit fontScale="92500" lnSpcReduction="20000"/>
          </a:bodyPr>
          <a:lstStyle/>
          <a:p>
            <a:endParaRPr lang="en-GB" dirty="0"/>
          </a:p>
          <a:p>
            <a:r>
              <a:rPr lang="en-GB" dirty="0"/>
              <a:t>Opioid receptor antagonist</a:t>
            </a:r>
          </a:p>
          <a:p>
            <a:r>
              <a:rPr lang="en-GB" dirty="0"/>
              <a:t>Reduces return to heavy drinking (NNT = 9)</a:t>
            </a:r>
          </a:p>
          <a:p>
            <a:r>
              <a:rPr lang="en-GB" dirty="0"/>
              <a:t>Hepatic metabolism</a:t>
            </a:r>
          </a:p>
          <a:p>
            <a:r>
              <a:rPr lang="en-GB" dirty="0"/>
              <a:t>Contraindicated in: </a:t>
            </a:r>
          </a:p>
          <a:p>
            <a:pPr lvl="1"/>
            <a:r>
              <a:rPr lang="en-GB" dirty="0"/>
              <a:t>Acute hepatitis</a:t>
            </a:r>
          </a:p>
          <a:p>
            <a:pPr lvl="1"/>
            <a:r>
              <a:rPr lang="en-GB" dirty="0"/>
              <a:t>Acute or chronic liver failure</a:t>
            </a:r>
          </a:p>
          <a:p>
            <a:r>
              <a:rPr lang="en-GB" dirty="0"/>
              <a:t>Use with caution:</a:t>
            </a:r>
          </a:p>
          <a:p>
            <a:pPr lvl="1"/>
            <a:r>
              <a:rPr lang="en-GB" dirty="0"/>
              <a:t>Serum transaminase exceeding 3x ULN</a:t>
            </a:r>
          </a:p>
          <a:p>
            <a:pPr lvl="1"/>
            <a:r>
              <a:rPr lang="en-GB" dirty="0"/>
              <a:t>Renal failure.</a:t>
            </a:r>
          </a:p>
        </p:txBody>
      </p:sp>
      <p:sp>
        <p:nvSpPr>
          <p:cNvPr id="6" name="Text Box 4">
            <a:extLst>
              <a:ext uri="{FF2B5EF4-FFF2-40B4-BE49-F238E27FC236}">
                <a16:creationId xmlns:a16="http://schemas.microsoft.com/office/drawing/2014/main" id="{CF220ECD-5F37-42F4-A61B-E4491A6DE000}"/>
              </a:ext>
            </a:extLst>
          </p:cNvPr>
          <p:cNvSpPr txBox="1">
            <a:spLocks noChangeArrowheads="1"/>
          </p:cNvSpPr>
          <p:nvPr/>
        </p:nvSpPr>
        <p:spPr bwMode="auto">
          <a:xfrm>
            <a:off x="6172200" y="6044354"/>
            <a:ext cx="6892925" cy="557212"/>
          </a:xfrm>
          <a:prstGeom prst="rect">
            <a:avLst/>
          </a:prstGeom>
          <a:noFill/>
          <a:ln w="9525">
            <a:noFill/>
            <a:round/>
            <a:headEnd/>
            <a:tailEnd/>
          </a:ln>
        </p:spPr>
        <p:txBody>
          <a:bodyPr lIns="90000" tIns="54702" rIns="90000" bIns="45000"/>
          <a:lstStyle/>
          <a:p>
            <a:pPr>
              <a:tabLst>
                <a:tab pos="723900" algn="l"/>
                <a:tab pos="1447800" algn="l"/>
                <a:tab pos="2171700" algn="l"/>
                <a:tab pos="2895600" algn="l"/>
                <a:tab pos="3619500" algn="l"/>
                <a:tab pos="4343400" algn="l"/>
                <a:tab pos="5067300" algn="l"/>
                <a:tab pos="5791200" algn="l"/>
                <a:tab pos="6515100" algn="l"/>
              </a:tabLst>
            </a:pPr>
            <a:r>
              <a:rPr lang="en-GB" sz="1100" b="1" dirty="0">
                <a:solidFill>
                  <a:srgbClr val="000000"/>
                </a:solidFill>
              </a:rPr>
              <a:t>Cochrane Database of Systematic Reviews</a:t>
            </a:r>
            <a:r>
              <a:rPr lang="en-GB" sz="1100" dirty="0">
                <a:solidFill>
                  <a:srgbClr val="000000"/>
                </a:solidFill>
              </a:rPr>
              <a:t/>
            </a:r>
            <a:br>
              <a:rPr lang="en-GB" sz="1100" dirty="0">
                <a:solidFill>
                  <a:srgbClr val="000000"/>
                </a:solidFill>
              </a:rPr>
            </a:br>
            <a:r>
              <a:rPr lang="en-GB" sz="1100" dirty="0">
                <a:solidFill>
                  <a:srgbClr val="000000"/>
                </a:solidFill>
              </a:rPr>
              <a:t>8 DEC 2010 DOI: 10.1002/14651858.CD001867.pub3</a:t>
            </a:r>
            <a:br>
              <a:rPr lang="en-GB" sz="1100" dirty="0">
                <a:solidFill>
                  <a:srgbClr val="000000"/>
                </a:solidFill>
              </a:rPr>
            </a:br>
            <a:r>
              <a:rPr lang="en-GB" sz="1100" dirty="0">
                <a:solidFill>
                  <a:srgbClr val="000000"/>
                </a:solidFill>
                <a:hlinkClick r:id="rId4"/>
              </a:rPr>
              <a:t>http://onlinelibrary.wiley.com/doi/10.1002/14651858.CD001867.pub3/full#CD001867-fig-0005</a:t>
            </a:r>
          </a:p>
        </p:txBody>
      </p:sp>
    </p:spTree>
    <p:extLst>
      <p:ext uri="{BB962C8B-B14F-4D97-AF65-F5344CB8AC3E}">
        <p14:creationId xmlns:p14="http://schemas.microsoft.com/office/powerpoint/2010/main" val="956964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375BA9-4222-4768-B459-EBD701FCBB74}"/>
              </a:ext>
            </a:extLst>
          </p:cNvPr>
          <p:cNvSpPr>
            <a:spLocks noGrp="1"/>
          </p:cNvSpPr>
          <p:nvPr>
            <p:ph type="title"/>
          </p:nvPr>
        </p:nvSpPr>
        <p:spPr/>
        <p:txBody>
          <a:bodyPr/>
          <a:lstStyle/>
          <a:p>
            <a:r>
              <a:rPr lang="en-GB" dirty="0"/>
              <a:t>Outcomes of treatment for alcohol dependence</a:t>
            </a:r>
          </a:p>
        </p:txBody>
      </p:sp>
      <p:sp>
        <p:nvSpPr>
          <p:cNvPr id="6" name="Content Placeholder 5">
            <a:extLst>
              <a:ext uri="{FF2B5EF4-FFF2-40B4-BE49-F238E27FC236}">
                <a16:creationId xmlns:a16="http://schemas.microsoft.com/office/drawing/2014/main" id="{AC6A1948-D2D7-4732-902F-FF3B0A4E4F59}"/>
              </a:ext>
            </a:extLst>
          </p:cNvPr>
          <p:cNvSpPr>
            <a:spLocks noGrp="1"/>
          </p:cNvSpPr>
          <p:nvPr>
            <p:ph idx="1"/>
          </p:nvPr>
        </p:nvSpPr>
        <p:spPr/>
        <p:txBody>
          <a:bodyPr/>
          <a:lstStyle/>
          <a:p>
            <a:r>
              <a:rPr lang="en-GB" dirty="0"/>
              <a:t>Over 10 years:</a:t>
            </a:r>
          </a:p>
          <a:p>
            <a:pPr lvl="1"/>
            <a:r>
              <a:rPr lang="en-GB" dirty="0"/>
              <a:t>One third continuing alcohol use disorder</a:t>
            </a:r>
          </a:p>
          <a:p>
            <a:pPr lvl="1"/>
            <a:r>
              <a:rPr lang="en-GB" dirty="0"/>
              <a:t>One third some improvement</a:t>
            </a:r>
          </a:p>
          <a:p>
            <a:pPr lvl="1"/>
            <a:r>
              <a:rPr lang="en-GB" dirty="0"/>
              <a:t>One third good outcome (abstinence or moderate drinking)</a:t>
            </a:r>
          </a:p>
          <a:p>
            <a:r>
              <a:rPr lang="en-GB" dirty="0"/>
              <a:t>70-80% of people entering treatment for alcohol dependence relapse</a:t>
            </a:r>
          </a:p>
          <a:p>
            <a:r>
              <a:rPr lang="en-GB" dirty="0"/>
              <a:t>If abstinent for over one year the risk of relapse is low</a:t>
            </a:r>
          </a:p>
          <a:p>
            <a:r>
              <a:rPr lang="en-GB" dirty="0"/>
              <a:t>Age adjusted mortality is 4 x the non-alcohol dependent population </a:t>
            </a:r>
          </a:p>
          <a:p>
            <a:endParaRPr lang="en-GB" dirty="0"/>
          </a:p>
        </p:txBody>
      </p:sp>
    </p:spTree>
    <p:extLst>
      <p:ext uri="{BB962C8B-B14F-4D97-AF65-F5344CB8AC3E}">
        <p14:creationId xmlns:p14="http://schemas.microsoft.com/office/powerpoint/2010/main" val="1079781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4DE015-44BD-49C5-98E9-946978570F5B}"/>
              </a:ext>
            </a:extLst>
          </p:cNvPr>
          <p:cNvSpPr>
            <a:spLocks noGrp="1"/>
          </p:cNvSpPr>
          <p:nvPr>
            <p:ph type="title"/>
          </p:nvPr>
        </p:nvSpPr>
        <p:spPr/>
        <p:txBody>
          <a:bodyPr/>
          <a:lstStyle/>
          <a:p>
            <a:endParaRPr lang="en-GB"/>
          </a:p>
        </p:txBody>
      </p:sp>
      <p:sp>
        <p:nvSpPr>
          <p:cNvPr id="6" name="Content Placeholder 5">
            <a:extLst>
              <a:ext uri="{FF2B5EF4-FFF2-40B4-BE49-F238E27FC236}">
                <a16:creationId xmlns:a16="http://schemas.microsoft.com/office/drawing/2014/main" id="{BA2A4414-90D0-4E13-ACAE-B7326453612A}"/>
              </a:ext>
            </a:extLst>
          </p:cNvPr>
          <p:cNvSpPr>
            <a:spLocks noGrp="1"/>
          </p:cNvSpPr>
          <p:nvPr>
            <p:ph idx="1"/>
          </p:nvPr>
        </p:nvSpPr>
        <p:spPr/>
        <p:txBody>
          <a:bodyPr/>
          <a:lstStyle/>
          <a:p>
            <a:endParaRPr lang="en-GB" dirty="0"/>
          </a:p>
          <a:p>
            <a:endParaRPr lang="en-GB" dirty="0"/>
          </a:p>
          <a:p>
            <a:pPr marL="0" indent="0">
              <a:buNone/>
            </a:pPr>
            <a:endParaRPr lang="en-GB" dirty="0"/>
          </a:p>
          <a:p>
            <a:pPr marL="0" indent="0" algn="ctr">
              <a:buNone/>
            </a:pPr>
            <a:r>
              <a:rPr lang="en-GB" sz="4800" dirty="0"/>
              <a:t>Questions?</a:t>
            </a:r>
          </a:p>
          <a:p>
            <a:pPr marL="0" indent="0" algn="ctr">
              <a:buNone/>
            </a:pPr>
            <a:endParaRPr lang="en-GB" sz="4800" dirty="0"/>
          </a:p>
          <a:p>
            <a:pPr marL="0" indent="0" algn="ctr">
              <a:buNone/>
            </a:pPr>
            <a:r>
              <a:rPr lang="en-GB" sz="4800" dirty="0">
                <a:hlinkClick r:id="rId2"/>
              </a:rPr>
              <a:t>heather.lewis4@nhs.net</a:t>
            </a:r>
            <a:r>
              <a:rPr lang="en-GB" sz="4800" dirty="0"/>
              <a:t>  </a:t>
            </a:r>
          </a:p>
        </p:txBody>
      </p:sp>
    </p:spTree>
    <p:extLst>
      <p:ext uri="{BB962C8B-B14F-4D97-AF65-F5344CB8AC3E}">
        <p14:creationId xmlns:p14="http://schemas.microsoft.com/office/powerpoint/2010/main" val="13749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F9A8E-4E49-4A79-BFA6-6BC59554DDC0}"/>
              </a:ext>
            </a:extLst>
          </p:cNvPr>
          <p:cNvSpPr>
            <a:spLocks noGrp="1"/>
          </p:cNvSpPr>
          <p:nvPr>
            <p:ph type="title"/>
          </p:nvPr>
        </p:nvSpPr>
        <p:spPr/>
        <p:txBody>
          <a:bodyPr/>
          <a:lstStyle/>
          <a:p>
            <a:r>
              <a:rPr lang="en-GB" dirty="0"/>
              <a:t>Non-invasive fibrosis markers in ALD</a:t>
            </a:r>
          </a:p>
        </p:txBody>
      </p:sp>
      <p:pic>
        <p:nvPicPr>
          <p:cNvPr id="4" name="Content Placeholder 3">
            <a:extLst>
              <a:ext uri="{FF2B5EF4-FFF2-40B4-BE49-F238E27FC236}">
                <a16:creationId xmlns:a16="http://schemas.microsoft.com/office/drawing/2014/main" id="{1B6DCA04-D0C6-40E8-8AC6-4C57AA961852}"/>
              </a:ext>
            </a:extLst>
          </p:cNvPr>
          <p:cNvPicPr>
            <a:picLocks noGrp="1" noChangeAspect="1"/>
          </p:cNvPicPr>
          <p:nvPr>
            <p:ph idx="1"/>
          </p:nvPr>
        </p:nvPicPr>
        <p:blipFill rotWithShape="1">
          <a:blip r:embed="rId3"/>
          <a:srcRect l="26012" t="12299" r="9114" b="27332"/>
          <a:stretch/>
        </p:blipFill>
        <p:spPr>
          <a:xfrm>
            <a:off x="2311444" y="1690688"/>
            <a:ext cx="7569111" cy="3960000"/>
          </a:xfrm>
          <a:prstGeom prst="rect">
            <a:avLst/>
          </a:prstGeom>
        </p:spPr>
      </p:pic>
      <p:sp>
        <p:nvSpPr>
          <p:cNvPr id="5" name="TextBox 4">
            <a:extLst>
              <a:ext uri="{FF2B5EF4-FFF2-40B4-BE49-F238E27FC236}">
                <a16:creationId xmlns:a16="http://schemas.microsoft.com/office/drawing/2014/main" id="{89832EAD-E885-41C3-B35B-4A3585396BBB}"/>
              </a:ext>
            </a:extLst>
          </p:cNvPr>
          <p:cNvSpPr txBox="1"/>
          <p:nvPr/>
        </p:nvSpPr>
        <p:spPr>
          <a:xfrm>
            <a:off x="5636029" y="5944064"/>
            <a:ext cx="6509026" cy="369332"/>
          </a:xfrm>
          <a:prstGeom prst="rect">
            <a:avLst/>
          </a:prstGeom>
          <a:noFill/>
        </p:spPr>
        <p:txBody>
          <a:bodyPr wrap="none" rtlCol="0">
            <a:spAutoFit/>
          </a:bodyPr>
          <a:lstStyle/>
          <a:p>
            <a:r>
              <a:rPr lang="en-GB" dirty="0"/>
              <a:t>Liver fibrosis markers in alcoholic liver disease, </a:t>
            </a:r>
            <a:r>
              <a:rPr lang="en-GB" dirty="0" err="1"/>
              <a:t>Chrostek</a:t>
            </a:r>
            <a:r>
              <a:rPr lang="en-GB" dirty="0"/>
              <a:t> et al, 2014 </a:t>
            </a:r>
          </a:p>
        </p:txBody>
      </p:sp>
    </p:spTree>
    <p:extLst>
      <p:ext uri="{BB962C8B-B14F-4D97-AF65-F5344CB8AC3E}">
        <p14:creationId xmlns:p14="http://schemas.microsoft.com/office/powerpoint/2010/main" val="212889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E237C-1C65-441D-8C0B-7BBB9B568AC0}"/>
              </a:ext>
            </a:extLst>
          </p:cNvPr>
          <p:cNvSpPr>
            <a:spLocks noGrp="1"/>
          </p:cNvSpPr>
          <p:nvPr>
            <p:ph type="title"/>
          </p:nvPr>
        </p:nvSpPr>
        <p:spPr/>
        <p:txBody>
          <a:bodyPr>
            <a:normAutofit/>
          </a:bodyPr>
          <a:lstStyle/>
          <a:p>
            <a:r>
              <a:rPr lang="en-GB" sz="4000" dirty="0"/>
              <a:t>Alcohol related mortality in England by deprivation</a:t>
            </a:r>
          </a:p>
        </p:txBody>
      </p:sp>
      <p:pic>
        <p:nvPicPr>
          <p:cNvPr id="5" name="Content Placeholder 4" descr="A screenshot of a cell phone&#10;&#10;Description generated with very high confidence">
            <a:extLst>
              <a:ext uri="{FF2B5EF4-FFF2-40B4-BE49-F238E27FC236}">
                <a16:creationId xmlns:a16="http://schemas.microsoft.com/office/drawing/2014/main" id="{087E97B2-8CD4-48CC-8FE2-E79D1E1CDB9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8579" y="1782176"/>
            <a:ext cx="7614841" cy="4351338"/>
          </a:xfrm>
          <a:prstGeom prst="rect">
            <a:avLst/>
          </a:prstGeom>
          <a:ln>
            <a:solidFill>
              <a:schemeClr val="tx1"/>
            </a:solidFill>
          </a:ln>
        </p:spPr>
      </p:pic>
      <p:sp>
        <p:nvSpPr>
          <p:cNvPr id="3" name="TextBox 2">
            <a:extLst>
              <a:ext uri="{FF2B5EF4-FFF2-40B4-BE49-F238E27FC236}">
                <a16:creationId xmlns:a16="http://schemas.microsoft.com/office/drawing/2014/main" id="{E01366AF-008C-4C25-9B52-DE32A40DE3CA}"/>
              </a:ext>
            </a:extLst>
          </p:cNvPr>
          <p:cNvSpPr txBox="1"/>
          <p:nvPr/>
        </p:nvSpPr>
        <p:spPr>
          <a:xfrm>
            <a:off x="10170942" y="6133514"/>
            <a:ext cx="1080745" cy="369332"/>
          </a:xfrm>
          <a:prstGeom prst="rect">
            <a:avLst/>
          </a:prstGeom>
          <a:noFill/>
        </p:spPr>
        <p:txBody>
          <a:bodyPr wrap="none" rtlCol="0">
            <a:spAutoFit/>
          </a:bodyPr>
          <a:lstStyle/>
          <a:p>
            <a:r>
              <a:rPr lang="en-GB"/>
              <a:t>PHE 2016</a:t>
            </a:r>
            <a:endParaRPr lang="en-GB" dirty="0"/>
          </a:p>
        </p:txBody>
      </p:sp>
    </p:spTree>
    <p:extLst>
      <p:ext uri="{BB962C8B-B14F-4D97-AF65-F5344CB8AC3E}">
        <p14:creationId xmlns:p14="http://schemas.microsoft.com/office/powerpoint/2010/main" val="2188045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5B0EA-7A7D-4C0D-914E-3E9E3CF880E9}"/>
              </a:ext>
            </a:extLst>
          </p:cNvPr>
          <p:cNvSpPr>
            <a:spLocks noGrp="1"/>
          </p:cNvSpPr>
          <p:nvPr>
            <p:ph type="title"/>
          </p:nvPr>
        </p:nvSpPr>
        <p:spPr/>
        <p:txBody>
          <a:bodyPr/>
          <a:lstStyle/>
          <a:p>
            <a:r>
              <a:rPr lang="en-GB" dirty="0"/>
              <a:t>Alcohol Related liver disease</a:t>
            </a:r>
          </a:p>
        </p:txBody>
      </p:sp>
      <p:sp>
        <p:nvSpPr>
          <p:cNvPr id="3" name="Content Placeholder 2">
            <a:extLst>
              <a:ext uri="{FF2B5EF4-FFF2-40B4-BE49-F238E27FC236}">
                <a16:creationId xmlns:a16="http://schemas.microsoft.com/office/drawing/2014/main" id="{2E665C38-87E4-4851-846D-4195E10B56E5}"/>
              </a:ext>
            </a:extLst>
          </p:cNvPr>
          <p:cNvSpPr>
            <a:spLocks noGrp="1"/>
          </p:cNvSpPr>
          <p:nvPr>
            <p:ph idx="1"/>
          </p:nvPr>
        </p:nvSpPr>
        <p:spPr/>
        <p:txBody>
          <a:bodyPr>
            <a:normAutofit fontScale="55000" lnSpcReduction="20000"/>
          </a:bodyPr>
          <a:lstStyle/>
          <a:p>
            <a:r>
              <a:rPr lang="en-GB" dirty="0"/>
              <a:t> </a:t>
            </a:r>
          </a:p>
          <a:p>
            <a:pPr marL="0" indent="0">
              <a:buNone/>
            </a:pPr>
            <a:r>
              <a:rPr lang="en-GB" dirty="0"/>
              <a:t>Dear Doctor,</a:t>
            </a:r>
          </a:p>
          <a:p>
            <a:pPr marL="0" indent="0">
              <a:buNone/>
            </a:pPr>
            <a:r>
              <a:rPr lang="en-GB" dirty="0"/>
              <a:t> </a:t>
            </a:r>
          </a:p>
          <a:p>
            <a:pPr marL="0" indent="0">
              <a:buNone/>
            </a:pPr>
            <a:r>
              <a:rPr lang="en-GB" dirty="0"/>
              <a:t>Re: 	Deranged LFTs</a:t>
            </a:r>
          </a:p>
          <a:p>
            <a:pPr marL="0" indent="0">
              <a:buNone/>
            </a:pPr>
            <a:r>
              <a:rPr lang="en-GB" b="1" dirty="0"/>
              <a:t> </a:t>
            </a:r>
            <a:endParaRPr lang="en-GB" dirty="0"/>
          </a:p>
          <a:p>
            <a:pPr marL="0" indent="0">
              <a:buNone/>
            </a:pPr>
            <a:r>
              <a:rPr lang="en-GB" dirty="0"/>
              <a:t>Thank you for seeing this 64 year old patient who was noted to have markedly deranged LFTs on routine bloods done in January for medication monitoring.  His ALT had risen to 126, on a background of known fatty liver disease, with normal platelets and albumin.  He admitted to drinking one box of wine and a bottle of brandy every week but did not drink daily.  He also smokes 20 cigarettes per day.</a:t>
            </a:r>
          </a:p>
          <a:p>
            <a:pPr marL="0" indent="0">
              <a:buNone/>
            </a:pPr>
            <a:r>
              <a:rPr lang="en-GB" dirty="0"/>
              <a:t> </a:t>
            </a:r>
          </a:p>
          <a:p>
            <a:pPr marL="0" indent="0">
              <a:buNone/>
            </a:pPr>
            <a:r>
              <a:rPr lang="en-GB" dirty="0"/>
              <a:t>A scan demonstrated diffuse fatty liver and likely alcoholic liver disease.  The remainder of his liver screen was unremarkable (see below), however he has just been referred for an urgent OGD in view of dyspeptic symptoms with a slight drop in Hb to 12.5.</a:t>
            </a:r>
          </a:p>
          <a:p>
            <a:pPr marL="0" indent="0">
              <a:buNone/>
            </a:pPr>
            <a:r>
              <a:rPr lang="en-GB" dirty="0"/>
              <a:t> </a:t>
            </a:r>
          </a:p>
          <a:p>
            <a:pPr marL="0" indent="0">
              <a:buNone/>
            </a:pPr>
            <a:r>
              <a:rPr lang="en-GB" dirty="0"/>
              <a:t>His past medical history includes hypertension , high cholesterol and a previous MI.  His regular medications are listed below.</a:t>
            </a:r>
          </a:p>
          <a:p>
            <a:pPr marL="0" indent="0">
              <a:buNone/>
            </a:pPr>
            <a:r>
              <a:rPr lang="en-GB" dirty="0"/>
              <a:t> </a:t>
            </a:r>
          </a:p>
          <a:p>
            <a:pPr marL="0" indent="0">
              <a:buNone/>
            </a:pPr>
            <a:r>
              <a:rPr lang="en-GB" dirty="0"/>
              <a:t>Thank you for seeing him for further assessment and to consider the need for a </a:t>
            </a:r>
            <a:r>
              <a:rPr lang="en-GB" dirty="0" err="1"/>
              <a:t>fibroscan</a:t>
            </a:r>
            <a:r>
              <a:rPr lang="en-GB" dirty="0"/>
              <a:t>.</a:t>
            </a:r>
          </a:p>
          <a:p>
            <a:endParaRPr lang="en-GB" dirty="0"/>
          </a:p>
        </p:txBody>
      </p:sp>
    </p:spTree>
    <p:extLst>
      <p:ext uri="{BB962C8B-B14F-4D97-AF65-F5344CB8AC3E}">
        <p14:creationId xmlns:p14="http://schemas.microsoft.com/office/powerpoint/2010/main" val="795325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EB1C-87A4-405C-A25F-31687E40A978}"/>
              </a:ext>
            </a:extLst>
          </p:cNvPr>
          <p:cNvSpPr>
            <a:spLocks noGrp="1"/>
          </p:cNvSpPr>
          <p:nvPr>
            <p:ph type="title"/>
          </p:nvPr>
        </p:nvSpPr>
        <p:spPr/>
        <p:txBody>
          <a:bodyPr/>
          <a:lstStyle/>
          <a:p>
            <a:r>
              <a:rPr lang="en-GB" dirty="0"/>
              <a:t>Screening in primary care</a:t>
            </a:r>
          </a:p>
        </p:txBody>
      </p:sp>
      <p:sp>
        <p:nvSpPr>
          <p:cNvPr id="3" name="Content Placeholder 2">
            <a:extLst>
              <a:ext uri="{FF2B5EF4-FFF2-40B4-BE49-F238E27FC236}">
                <a16:creationId xmlns:a16="http://schemas.microsoft.com/office/drawing/2014/main" id="{5FA10D08-5116-4373-AC10-D61446D9935E}"/>
              </a:ext>
            </a:extLst>
          </p:cNvPr>
          <p:cNvSpPr>
            <a:spLocks noGrp="1"/>
          </p:cNvSpPr>
          <p:nvPr>
            <p:ph sz="half" idx="1"/>
          </p:nvPr>
        </p:nvSpPr>
        <p:spPr/>
        <p:txBody>
          <a:bodyPr>
            <a:normAutofit/>
          </a:bodyPr>
          <a:lstStyle/>
          <a:p>
            <a:endParaRPr lang="en-GB" dirty="0"/>
          </a:p>
        </p:txBody>
      </p:sp>
      <p:sp>
        <p:nvSpPr>
          <p:cNvPr id="6" name="Content Placeholder 5">
            <a:extLst>
              <a:ext uri="{FF2B5EF4-FFF2-40B4-BE49-F238E27FC236}">
                <a16:creationId xmlns:a16="http://schemas.microsoft.com/office/drawing/2014/main" id="{D33D7608-5F2F-4EB1-A99D-E281C5338971}"/>
              </a:ext>
            </a:extLst>
          </p:cNvPr>
          <p:cNvSpPr>
            <a:spLocks noGrp="1"/>
          </p:cNvSpPr>
          <p:nvPr>
            <p:ph sz="half" idx="2"/>
          </p:nvPr>
        </p:nvSpPr>
        <p:spPr/>
        <p:txBody>
          <a:bodyPr>
            <a:normAutofit/>
          </a:bodyPr>
          <a:lstStyle/>
          <a:p>
            <a:r>
              <a:rPr lang="en-GB" dirty="0"/>
              <a:t>AUDIT questionnaire sent to participants</a:t>
            </a:r>
          </a:p>
          <a:p>
            <a:r>
              <a:rPr lang="en-GB" dirty="0"/>
              <a:t>AUDIT &gt; 8 – invited to have STL test in nurse led clinic in GP practice</a:t>
            </a:r>
          </a:p>
          <a:p>
            <a:pPr lvl="1"/>
            <a:r>
              <a:rPr lang="en-GB" dirty="0"/>
              <a:t>24% (1128/4630) AUDIT positive</a:t>
            </a:r>
          </a:p>
          <a:p>
            <a:pPr marL="0" indent="0">
              <a:buNone/>
            </a:pPr>
            <a:endParaRPr lang="en-GB" dirty="0"/>
          </a:p>
          <a:p>
            <a:pPr marL="0" indent="0">
              <a:buNone/>
            </a:pPr>
            <a:endParaRPr lang="en-GB" dirty="0"/>
          </a:p>
        </p:txBody>
      </p:sp>
      <p:sp>
        <p:nvSpPr>
          <p:cNvPr id="4" name="TextBox 3">
            <a:extLst>
              <a:ext uri="{FF2B5EF4-FFF2-40B4-BE49-F238E27FC236}">
                <a16:creationId xmlns:a16="http://schemas.microsoft.com/office/drawing/2014/main" id="{A1A14118-95A0-42D6-B785-40F3F8C2AFC1}"/>
              </a:ext>
            </a:extLst>
          </p:cNvPr>
          <p:cNvSpPr txBox="1"/>
          <p:nvPr/>
        </p:nvSpPr>
        <p:spPr>
          <a:xfrm>
            <a:off x="8510954" y="5866228"/>
            <a:ext cx="2027991" cy="369332"/>
          </a:xfrm>
          <a:prstGeom prst="rect">
            <a:avLst/>
          </a:prstGeom>
          <a:noFill/>
        </p:spPr>
        <p:txBody>
          <a:bodyPr wrap="none" rtlCol="0">
            <a:spAutoFit/>
          </a:bodyPr>
          <a:lstStyle/>
          <a:p>
            <a:r>
              <a:rPr lang="en-GB" dirty="0"/>
              <a:t>(Sheron et al, 2013)</a:t>
            </a:r>
          </a:p>
        </p:txBody>
      </p:sp>
      <p:pic>
        <p:nvPicPr>
          <p:cNvPr id="5" name="Picture 4">
            <a:extLst>
              <a:ext uri="{FF2B5EF4-FFF2-40B4-BE49-F238E27FC236}">
                <a16:creationId xmlns:a16="http://schemas.microsoft.com/office/drawing/2014/main" id="{6EDDADB7-675E-4D4E-BC9F-0E5A92FC23A3}"/>
              </a:ext>
            </a:extLst>
          </p:cNvPr>
          <p:cNvPicPr>
            <a:picLocks noChangeAspect="1"/>
          </p:cNvPicPr>
          <p:nvPr/>
        </p:nvPicPr>
        <p:blipFill rotWithShape="1">
          <a:blip r:embed="rId2"/>
          <a:srcRect l="24116" t="23167" r="41615" b="18138"/>
          <a:stretch/>
        </p:blipFill>
        <p:spPr>
          <a:xfrm>
            <a:off x="998997" y="1690688"/>
            <a:ext cx="4860006" cy="4680000"/>
          </a:xfrm>
          <a:prstGeom prst="rect">
            <a:avLst/>
          </a:prstGeom>
        </p:spPr>
      </p:pic>
    </p:spTree>
    <p:extLst>
      <p:ext uri="{BB962C8B-B14F-4D97-AF65-F5344CB8AC3E}">
        <p14:creationId xmlns:p14="http://schemas.microsoft.com/office/powerpoint/2010/main" val="2146348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F7B9D-C56E-4EEB-B3C8-7DDA900A4EE1}"/>
              </a:ext>
            </a:extLst>
          </p:cNvPr>
          <p:cNvSpPr>
            <a:spLocks noGrp="1"/>
          </p:cNvSpPr>
          <p:nvPr>
            <p:ph type="title"/>
          </p:nvPr>
        </p:nvSpPr>
        <p:spPr/>
        <p:txBody>
          <a:bodyPr/>
          <a:lstStyle/>
          <a:p>
            <a:r>
              <a:rPr lang="en-GB" dirty="0"/>
              <a:t>Results </a:t>
            </a:r>
          </a:p>
        </p:txBody>
      </p:sp>
      <p:sp>
        <p:nvSpPr>
          <p:cNvPr id="5" name="Content Placeholder 4">
            <a:extLst>
              <a:ext uri="{FF2B5EF4-FFF2-40B4-BE49-F238E27FC236}">
                <a16:creationId xmlns:a16="http://schemas.microsoft.com/office/drawing/2014/main" id="{74BD049C-EE2B-4156-AF1D-8F42E8649132}"/>
              </a:ext>
            </a:extLst>
          </p:cNvPr>
          <p:cNvSpPr>
            <a:spLocks noGrp="1"/>
          </p:cNvSpPr>
          <p:nvPr>
            <p:ph sz="half" idx="1"/>
          </p:nvPr>
        </p:nvSpPr>
        <p:spPr/>
        <p:txBody>
          <a:bodyPr>
            <a:normAutofit fontScale="92500" lnSpcReduction="20000"/>
          </a:bodyPr>
          <a:lstStyle/>
          <a:p>
            <a:r>
              <a:rPr lang="en-GB" dirty="0"/>
              <a:t>Normal LFT’s in: </a:t>
            </a:r>
          </a:p>
          <a:p>
            <a:pPr lvl="1"/>
            <a:r>
              <a:rPr lang="en-GB" dirty="0"/>
              <a:t>90% of people with early alcohol-related fibrosis</a:t>
            </a:r>
          </a:p>
          <a:p>
            <a:pPr lvl="1"/>
            <a:r>
              <a:rPr lang="en-GB" dirty="0"/>
              <a:t>75% of people with severe fibrosis</a:t>
            </a:r>
          </a:p>
          <a:p>
            <a:r>
              <a:rPr lang="en-GB" dirty="0"/>
              <a:t>75% of 1st admissions with cirrhosis/ liver failure not seen </a:t>
            </a:r>
            <a:r>
              <a:rPr lang="en-GB" dirty="0" err="1"/>
              <a:t>prev</a:t>
            </a:r>
            <a:endParaRPr lang="en-GB" dirty="0"/>
          </a:p>
          <a:p>
            <a:r>
              <a:rPr lang="en-GB" dirty="0"/>
              <a:t>78% had AUDIT 8-15 - hazardous</a:t>
            </a:r>
          </a:p>
          <a:p>
            <a:r>
              <a:rPr lang="en-GB" dirty="0"/>
              <a:t>22% had AUDIT &gt; 15 – dependent</a:t>
            </a:r>
          </a:p>
          <a:p>
            <a:r>
              <a:rPr lang="en-GB" dirty="0"/>
              <a:t>Fibrosis:</a:t>
            </a:r>
          </a:p>
          <a:p>
            <a:pPr lvl="1"/>
            <a:r>
              <a:rPr lang="en-GB" dirty="0"/>
              <a:t>Green – 49% (191/393)</a:t>
            </a:r>
          </a:p>
          <a:p>
            <a:pPr lvl="1"/>
            <a:r>
              <a:rPr lang="en-GB" dirty="0"/>
              <a:t>Amber – 40% (157/393)</a:t>
            </a:r>
          </a:p>
          <a:p>
            <a:pPr lvl="1"/>
            <a:r>
              <a:rPr lang="en-GB" dirty="0"/>
              <a:t>Red – 11% (45/393)</a:t>
            </a:r>
          </a:p>
          <a:p>
            <a:endParaRPr lang="en-GB" dirty="0"/>
          </a:p>
          <a:p>
            <a:endParaRPr lang="en-GB" dirty="0"/>
          </a:p>
        </p:txBody>
      </p:sp>
      <p:pic>
        <p:nvPicPr>
          <p:cNvPr id="7" name="Content Placeholder 6">
            <a:extLst>
              <a:ext uri="{FF2B5EF4-FFF2-40B4-BE49-F238E27FC236}">
                <a16:creationId xmlns:a16="http://schemas.microsoft.com/office/drawing/2014/main" id="{D72AA7FC-A2B2-487E-BAC0-73783CCA61BA}"/>
              </a:ext>
            </a:extLst>
          </p:cNvPr>
          <p:cNvPicPr>
            <a:picLocks noGrp="1" noChangeAspect="1"/>
          </p:cNvPicPr>
          <p:nvPr>
            <p:ph sz="half" idx="2"/>
          </p:nvPr>
        </p:nvPicPr>
        <p:blipFill rotWithShape="1">
          <a:blip r:embed="rId2"/>
          <a:srcRect l="23960" t="36754" r="41289" b="13992"/>
          <a:stretch/>
        </p:blipFill>
        <p:spPr>
          <a:xfrm>
            <a:off x="6384422" y="1825625"/>
            <a:ext cx="4969378" cy="3960000"/>
          </a:xfrm>
          <a:prstGeom prst="rect">
            <a:avLst/>
          </a:prstGeom>
        </p:spPr>
      </p:pic>
      <p:sp>
        <p:nvSpPr>
          <p:cNvPr id="8" name="TextBox 7">
            <a:extLst>
              <a:ext uri="{FF2B5EF4-FFF2-40B4-BE49-F238E27FC236}">
                <a16:creationId xmlns:a16="http://schemas.microsoft.com/office/drawing/2014/main" id="{D195C50B-ACF8-435C-B6B0-D172E448A8F4}"/>
              </a:ext>
            </a:extLst>
          </p:cNvPr>
          <p:cNvSpPr txBox="1"/>
          <p:nvPr/>
        </p:nvSpPr>
        <p:spPr>
          <a:xfrm>
            <a:off x="8716227" y="6030882"/>
            <a:ext cx="2027991" cy="369332"/>
          </a:xfrm>
          <a:prstGeom prst="rect">
            <a:avLst/>
          </a:prstGeom>
          <a:noFill/>
        </p:spPr>
        <p:txBody>
          <a:bodyPr wrap="none" rtlCol="0">
            <a:spAutoFit/>
          </a:bodyPr>
          <a:lstStyle/>
          <a:p>
            <a:r>
              <a:rPr lang="en-GB" dirty="0"/>
              <a:t>(Sheron et al, 2013)</a:t>
            </a:r>
          </a:p>
        </p:txBody>
      </p:sp>
    </p:spTree>
    <p:extLst>
      <p:ext uri="{BB962C8B-B14F-4D97-AF65-F5344CB8AC3E}">
        <p14:creationId xmlns:p14="http://schemas.microsoft.com/office/powerpoint/2010/main" val="3581594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217E9-3CB3-4728-9611-912257DB1650}"/>
              </a:ext>
            </a:extLst>
          </p:cNvPr>
          <p:cNvSpPr>
            <a:spLocks noGrp="1"/>
          </p:cNvSpPr>
          <p:nvPr>
            <p:ph type="title"/>
          </p:nvPr>
        </p:nvSpPr>
        <p:spPr/>
        <p:txBody>
          <a:bodyPr/>
          <a:lstStyle/>
          <a:p>
            <a:r>
              <a:rPr lang="en-GB" dirty="0"/>
              <a:t>Transient Elastography for prediction of fibrosis in ALD</a:t>
            </a:r>
          </a:p>
        </p:txBody>
      </p:sp>
      <p:sp>
        <p:nvSpPr>
          <p:cNvPr id="3" name="Content Placeholder 2">
            <a:extLst>
              <a:ext uri="{FF2B5EF4-FFF2-40B4-BE49-F238E27FC236}">
                <a16:creationId xmlns:a16="http://schemas.microsoft.com/office/drawing/2014/main" id="{51D202C3-5D13-478D-8849-C4BA1C47C2F9}"/>
              </a:ext>
            </a:extLst>
          </p:cNvPr>
          <p:cNvSpPr>
            <a:spLocks noGrp="1"/>
          </p:cNvSpPr>
          <p:nvPr>
            <p:ph idx="1"/>
          </p:nvPr>
        </p:nvSpPr>
        <p:spPr/>
        <p:txBody>
          <a:bodyPr/>
          <a:lstStyle/>
          <a:p>
            <a:pPr marL="0" indent="0">
              <a:buNone/>
            </a:pPr>
            <a:endParaRPr lang="en-GB" dirty="0"/>
          </a:p>
        </p:txBody>
      </p:sp>
      <p:graphicFrame>
        <p:nvGraphicFramePr>
          <p:cNvPr id="4" name="Table 3">
            <a:extLst>
              <a:ext uri="{FF2B5EF4-FFF2-40B4-BE49-F238E27FC236}">
                <a16:creationId xmlns:a16="http://schemas.microsoft.com/office/drawing/2014/main" id="{DCA931EA-4B6D-44F9-8FCE-369E2F8414BD}"/>
              </a:ext>
            </a:extLst>
          </p:cNvPr>
          <p:cNvGraphicFramePr>
            <a:graphicFrameLocks noGrp="1"/>
          </p:cNvGraphicFramePr>
          <p:nvPr>
            <p:extLst>
              <p:ext uri="{D42A27DB-BD31-4B8C-83A1-F6EECF244321}">
                <p14:modId xmlns:p14="http://schemas.microsoft.com/office/powerpoint/2010/main" val="2520142124"/>
              </p:ext>
            </p:extLst>
          </p:nvPr>
        </p:nvGraphicFramePr>
        <p:xfrm>
          <a:off x="2187249" y="2322467"/>
          <a:ext cx="8708912" cy="2844000"/>
        </p:xfrm>
        <a:graphic>
          <a:graphicData uri="http://schemas.openxmlformats.org/drawingml/2006/table">
            <a:tbl>
              <a:tblPr firstRow="1" bandRow="1">
                <a:tableStyleId>{5C22544A-7EE6-4342-B048-85BDC9FD1C3A}</a:tableStyleId>
              </a:tblPr>
              <a:tblGrid>
                <a:gridCol w="2177228">
                  <a:extLst>
                    <a:ext uri="{9D8B030D-6E8A-4147-A177-3AD203B41FA5}">
                      <a16:colId xmlns:a16="http://schemas.microsoft.com/office/drawing/2014/main" val="4146920128"/>
                    </a:ext>
                  </a:extLst>
                </a:gridCol>
                <a:gridCol w="2177228">
                  <a:extLst>
                    <a:ext uri="{9D8B030D-6E8A-4147-A177-3AD203B41FA5}">
                      <a16:colId xmlns:a16="http://schemas.microsoft.com/office/drawing/2014/main" val="939674976"/>
                    </a:ext>
                  </a:extLst>
                </a:gridCol>
                <a:gridCol w="2177228">
                  <a:extLst>
                    <a:ext uri="{9D8B030D-6E8A-4147-A177-3AD203B41FA5}">
                      <a16:colId xmlns:a16="http://schemas.microsoft.com/office/drawing/2014/main" val="909894758"/>
                    </a:ext>
                  </a:extLst>
                </a:gridCol>
                <a:gridCol w="2177228">
                  <a:extLst>
                    <a:ext uri="{9D8B030D-6E8A-4147-A177-3AD203B41FA5}">
                      <a16:colId xmlns:a16="http://schemas.microsoft.com/office/drawing/2014/main" val="3942791756"/>
                    </a:ext>
                  </a:extLst>
                </a:gridCol>
              </a:tblGrid>
              <a:tr h="857288">
                <a:tc>
                  <a:txBody>
                    <a:bodyPr/>
                    <a:lstStyle/>
                    <a:p>
                      <a:r>
                        <a:rPr lang="en-GB" sz="1800" dirty="0"/>
                        <a:t>Fibrosis score</a:t>
                      </a:r>
                    </a:p>
                  </a:txBody>
                  <a:tcPr marL="122464" marR="122464" marT="61232" marB="61232"/>
                </a:tc>
                <a:tc>
                  <a:txBody>
                    <a:bodyPr/>
                    <a:lstStyle/>
                    <a:p>
                      <a:r>
                        <a:rPr lang="en-GB" sz="1800" dirty="0"/>
                        <a:t>TE cut off value</a:t>
                      </a:r>
                    </a:p>
                  </a:txBody>
                  <a:tcPr marL="122464" marR="122464" marT="61232" marB="61232"/>
                </a:tc>
                <a:tc>
                  <a:txBody>
                    <a:bodyPr/>
                    <a:lstStyle/>
                    <a:p>
                      <a:r>
                        <a:rPr lang="en-GB" sz="1800" dirty="0"/>
                        <a:t>Sensitivity </a:t>
                      </a:r>
                    </a:p>
                  </a:txBody>
                  <a:tcPr marL="122464" marR="122464" marT="61232" marB="61232"/>
                </a:tc>
                <a:tc>
                  <a:txBody>
                    <a:bodyPr/>
                    <a:lstStyle/>
                    <a:p>
                      <a:r>
                        <a:rPr lang="en-GB" sz="1800" dirty="0"/>
                        <a:t>Specificity</a:t>
                      </a:r>
                    </a:p>
                  </a:txBody>
                  <a:tcPr marL="122464" marR="122464" marT="61232" marB="61232"/>
                </a:tc>
                <a:extLst>
                  <a:ext uri="{0D108BD9-81ED-4DB2-BD59-A6C34878D82A}">
                    <a16:rowId xmlns:a16="http://schemas.microsoft.com/office/drawing/2014/main" val="759157101"/>
                  </a:ext>
                </a:extLst>
              </a:tr>
              <a:tr h="496678">
                <a:tc>
                  <a:txBody>
                    <a:bodyPr/>
                    <a:lstStyle/>
                    <a:p>
                      <a:r>
                        <a:rPr lang="en-GB" sz="1800" dirty="0"/>
                        <a:t>&gt; F1</a:t>
                      </a:r>
                    </a:p>
                  </a:txBody>
                  <a:tcPr marL="122464" marR="122464" marT="61232" marB="61232"/>
                </a:tc>
                <a:tc>
                  <a:txBody>
                    <a:bodyPr/>
                    <a:lstStyle/>
                    <a:p>
                      <a:r>
                        <a:rPr lang="en-GB" sz="1800" dirty="0"/>
                        <a:t>5.9kPa</a:t>
                      </a:r>
                    </a:p>
                  </a:txBody>
                  <a:tcPr marL="122464" marR="122464" marT="61232" marB="61232"/>
                </a:tc>
                <a:tc>
                  <a:txBody>
                    <a:bodyPr/>
                    <a:lstStyle/>
                    <a:p>
                      <a:r>
                        <a:rPr lang="en-GB" sz="1800" dirty="0"/>
                        <a:t>83%</a:t>
                      </a:r>
                    </a:p>
                  </a:txBody>
                  <a:tcPr marL="122464" marR="122464" marT="61232" marB="61232"/>
                </a:tc>
                <a:tc>
                  <a:txBody>
                    <a:bodyPr/>
                    <a:lstStyle/>
                    <a:p>
                      <a:r>
                        <a:rPr lang="en-GB" sz="1800" dirty="0"/>
                        <a:t>86%</a:t>
                      </a:r>
                    </a:p>
                  </a:txBody>
                  <a:tcPr marL="122464" marR="122464" marT="61232" marB="61232"/>
                </a:tc>
                <a:extLst>
                  <a:ext uri="{0D108BD9-81ED-4DB2-BD59-A6C34878D82A}">
                    <a16:rowId xmlns:a16="http://schemas.microsoft.com/office/drawing/2014/main" val="346708593"/>
                  </a:ext>
                </a:extLst>
              </a:tr>
              <a:tr h="496678">
                <a:tc>
                  <a:txBody>
                    <a:bodyPr/>
                    <a:lstStyle/>
                    <a:p>
                      <a:r>
                        <a:rPr lang="en-GB" sz="1800" dirty="0"/>
                        <a:t>F2 or above</a:t>
                      </a:r>
                    </a:p>
                  </a:txBody>
                  <a:tcPr marL="122464" marR="122464" marT="61232" marB="61232"/>
                </a:tc>
                <a:tc>
                  <a:txBody>
                    <a:bodyPr/>
                    <a:lstStyle/>
                    <a:p>
                      <a:r>
                        <a:rPr lang="en-GB" sz="1800" dirty="0"/>
                        <a:t>7.5 kPa</a:t>
                      </a:r>
                    </a:p>
                  </a:txBody>
                  <a:tcPr marL="122464" marR="122464" marT="61232" marB="61232"/>
                </a:tc>
                <a:tc>
                  <a:txBody>
                    <a:bodyPr/>
                    <a:lstStyle/>
                    <a:p>
                      <a:r>
                        <a:rPr lang="en-GB" sz="1800" dirty="0"/>
                        <a:t>94%</a:t>
                      </a:r>
                    </a:p>
                  </a:txBody>
                  <a:tcPr marL="122464" marR="122464" marT="61232" marB="61232"/>
                </a:tc>
                <a:tc>
                  <a:txBody>
                    <a:bodyPr/>
                    <a:lstStyle/>
                    <a:p>
                      <a:r>
                        <a:rPr lang="en-GB" sz="1800" dirty="0"/>
                        <a:t>89%</a:t>
                      </a:r>
                    </a:p>
                  </a:txBody>
                  <a:tcPr marL="122464" marR="122464" marT="61232" marB="61232"/>
                </a:tc>
                <a:extLst>
                  <a:ext uri="{0D108BD9-81ED-4DB2-BD59-A6C34878D82A}">
                    <a16:rowId xmlns:a16="http://schemas.microsoft.com/office/drawing/2014/main" val="121858501"/>
                  </a:ext>
                </a:extLst>
              </a:tr>
              <a:tr h="496678">
                <a:tc>
                  <a:txBody>
                    <a:bodyPr/>
                    <a:lstStyle/>
                    <a:p>
                      <a:r>
                        <a:rPr lang="en-GB" sz="1800" dirty="0"/>
                        <a:t>F3 or above</a:t>
                      </a:r>
                    </a:p>
                  </a:txBody>
                  <a:tcPr marL="122464" marR="122464" marT="61232" marB="61232"/>
                </a:tc>
                <a:tc>
                  <a:txBody>
                    <a:bodyPr/>
                    <a:lstStyle/>
                    <a:p>
                      <a:r>
                        <a:rPr lang="en-GB" sz="1800" dirty="0"/>
                        <a:t>9.5kPa</a:t>
                      </a:r>
                    </a:p>
                  </a:txBody>
                  <a:tcPr marL="122464" marR="122464" marT="61232" marB="61232"/>
                </a:tc>
                <a:tc>
                  <a:txBody>
                    <a:bodyPr/>
                    <a:lstStyle/>
                    <a:p>
                      <a:r>
                        <a:rPr lang="en-GB" sz="1800" dirty="0"/>
                        <a:t>92%</a:t>
                      </a:r>
                    </a:p>
                  </a:txBody>
                  <a:tcPr marL="122464" marR="122464" marT="61232" marB="61232"/>
                </a:tc>
                <a:tc>
                  <a:txBody>
                    <a:bodyPr/>
                    <a:lstStyle/>
                    <a:p>
                      <a:r>
                        <a:rPr lang="en-GB" sz="1800" dirty="0"/>
                        <a:t>68%</a:t>
                      </a:r>
                    </a:p>
                  </a:txBody>
                  <a:tcPr marL="122464" marR="122464" marT="61232" marB="61232"/>
                </a:tc>
                <a:extLst>
                  <a:ext uri="{0D108BD9-81ED-4DB2-BD59-A6C34878D82A}">
                    <a16:rowId xmlns:a16="http://schemas.microsoft.com/office/drawing/2014/main" val="885075853"/>
                  </a:ext>
                </a:extLst>
              </a:tr>
              <a:tr h="496678">
                <a:tc>
                  <a:txBody>
                    <a:bodyPr/>
                    <a:lstStyle/>
                    <a:p>
                      <a:r>
                        <a:rPr lang="en-GB" sz="1800" dirty="0"/>
                        <a:t>F4</a:t>
                      </a:r>
                    </a:p>
                  </a:txBody>
                  <a:tcPr marL="122464" marR="122464" marT="61232" marB="61232"/>
                </a:tc>
                <a:tc>
                  <a:txBody>
                    <a:bodyPr/>
                    <a:lstStyle/>
                    <a:p>
                      <a:r>
                        <a:rPr lang="en-GB" sz="1800" dirty="0"/>
                        <a:t>12.5kPa</a:t>
                      </a:r>
                    </a:p>
                  </a:txBody>
                  <a:tcPr marL="122464" marR="122464" marT="61232" marB="61232"/>
                </a:tc>
                <a:tc>
                  <a:txBody>
                    <a:bodyPr/>
                    <a:lstStyle/>
                    <a:p>
                      <a:r>
                        <a:rPr lang="en-GB" sz="1800" dirty="0"/>
                        <a:t>95%</a:t>
                      </a:r>
                    </a:p>
                  </a:txBody>
                  <a:tcPr marL="122464" marR="122464" marT="61232" marB="61232"/>
                </a:tc>
                <a:tc>
                  <a:txBody>
                    <a:bodyPr/>
                    <a:lstStyle/>
                    <a:p>
                      <a:r>
                        <a:rPr lang="en-GB" sz="1800" dirty="0"/>
                        <a:t>71%</a:t>
                      </a:r>
                    </a:p>
                  </a:txBody>
                  <a:tcPr marL="122464" marR="122464" marT="61232" marB="61232"/>
                </a:tc>
                <a:extLst>
                  <a:ext uri="{0D108BD9-81ED-4DB2-BD59-A6C34878D82A}">
                    <a16:rowId xmlns:a16="http://schemas.microsoft.com/office/drawing/2014/main" val="3738872040"/>
                  </a:ext>
                </a:extLst>
              </a:tr>
            </a:tbl>
          </a:graphicData>
        </a:graphic>
      </p:graphicFrame>
      <p:sp>
        <p:nvSpPr>
          <p:cNvPr id="5" name="TextBox 4">
            <a:extLst>
              <a:ext uri="{FF2B5EF4-FFF2-40B4-BE49-F238E27FC236}">
                <a16:creationId xmlns:a16="http://schemas.microsoft.com/office/drawing/2014/main" id="{1A96228E-7F1B-4D56-A6ED-289A0145780D}"/>
              </a:ext>
            </a:extLst>
          </p:cNvPr>
          <p:cNvSpPr txBox="1"/>
          <p:nvPr/>
        </p:nvSpPr>
        <p:spPr>
          <a:xfrm>
            <a:off x="7547956" y="5442837"/>
            <a:ext cx="3607723" cy="646331"/>
          </a:xfrm>
          <a:prstGeom prst="rect">
            <a:avLst/>
          </a:prstGeom>
          <a:noFill/>
        </p:spPr>
        <p:txBody>
          <a:bodyPr wrap="square" rtlCol="0">
            <a:spAutoFit/>
          </a:bodyPr>
          <a:lstStyle/>
          <a:p>
            <a:r>
              <a:rPr lang="en-GB" dirty="0"/>
              <a:t>Pavlov et al, Cochrane Database systemic review, 2015 </a:t>
            </a:r>
          </a:p>
        </p:txBody>
      </p:sp>
    </p:spTree>
    <p:extLst>
      <p:ext uri="{BB962C8B-B14F-4D97-AF65-F5344CB8AC3E}">
        <p14:creationId xmlns:p14="http://schemas.microsoft.com/office/powerpoint/2010/main" val="4241487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6F81E-1105-4115-8675-B0CD0A49C385}"/>
              </a:ext>
            </a:extLst>
          </p:cNvPr>
          <p:cNvSpPr>
            <a:spLocks noGrp="1"/>
          </p:cNvSpPr>
          <p:nvPr>
            <p:ph type="title"/>
          </p:nvPr>
        </p:nvSpPr>
        <p:spPr/>
        <p:txBody>
          <a:bodyPr/>
          <a:lstStyle/>
          <a:p>
            <a:r>
              <a:rPr lang="en-GB" dirty="0"/>
              <a:t>AUDIT and AUDIT-C </a:t>
            </a:r>
          </a:p>
        </p:txBody>
      </p:sp>
      <p:pic>
        <p:nvPicPr>
          <p:cNvPr id="4" name="Content Placeholder 3">
            <a:extLst>
              <a:ext uri="{FF2B5EF4-FFF2-40B4-BE49-F238E27FC236}">
                <a16:creationId xmlns:a16="http://schemas.microsoft.com/office/drawing/2014/main" id="{8CBE9EC7-8803-4121-8A66-12EBD6012CA9}"/>
              </a:ext>
            </a:extLst>
          </p:cNvPr>
          <p:cNvPicPr>
            <a:picLocks noGrp="1" noChangeAspect="1"/>
          </p:cNvPicPr>
          <p:nvPr>
            <p:ph idx="1"/>
          </p:nvPr>
        </p:nvPicPr>
        <p:blipFill>
          <a:blip r:embed="rId2"/>
          <a:stretch>
            <a:fillRect/>
          </a:stretch>
        </p:blipFill>
        <p:spPr>
          <a:xfrm>
            <a:off x="838200" y="1308875"/>
            <a:ext cx="4025346" cy="5184000"/>
          </a:xfrm>
          <a:prstGeom prst="rect">
            <a:avLst/>
          </a:prstGeom>
        </p:spPr>
      </p:pic>
      <p:pic>
        <p:nvPicPr>
          <p:cNvPr id="5" name="Picture 4">
            <a:extLst>
              <a:ext uri="{FF2B5EF4-FFF2-40B4-BE49-F238E27FC236}">
                <a16:creationId xmlns:a16="http://schemas.microsoft.com/office/drawing/2014/main" id="{0F175325-96D7-46D1-ABFD-2E844E1557A3}"/>
              </a:ext>
            </a:extLst>
          </p:cNvPr>
          <p:cNvPicPr>
            <a:picLocks noChangeAspect="1"/>
          </p:cNvPicPr>
          <p:nvPr/>
        </p:nvPicPr>
        <p:blipFill>
          <a:blip r:embed="rId3"/>
          <a:stretch>
            <a:fillRect/>
          </a:stretch>
        </p:blipFill>
        <p:spPr>
          <a:xfrm>
            <a:off x="5034351" y="2428972"/>
            <a:ext cx="7092000" cy="2567144"/>
          </a:xfrm>
          <a:prstGeom prst="rect">
            <a:avLst/>
          </a:prstGeom>
        </p:spPr>
      </p:pic>
    </p:spTree>
    <p:extLst>
      <p:ext uri="{BB962C8B-B14F-4D97-AF65-F5344CB8AC3E}">
        <p14:creationId xmlns:p14="http://schemas.microsoft.com/office/powerpoint/2010/main" val="744566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7DB23-83BB-4B6E-B69B-BF494FCB06CD}"/>
              </a:ext>
            </a:extLst>
          </p:cNvPr>
          <p:cNvSpPr>
            <a:spLocks noGrp="1"/>
          </p:cNvSpPr>
          <p:nvPr>
            <p:ph type="title"/>
          </p:nvPr>
        </p:nvSpPr>
        <p:spPr/>
        <p:txBody>
          <a:bodyPr/>
          <a:lstStyle/>
          <a:p>
            <a:r>
              <a:rPr lang="en-GB" dirty="0"/>
              <a:t>AUDIT accuracy in detecting AUD </a:t>
            </a:r>
          </a:p>
        </p:txBody>
      </p:sp>
      <p:graphicFrame>
        <p:nvGraphicFramePr>
          <p:cNvPr id="4" name="Content Placeholder 3">
            <a:extLst>
              <a:ext uri="{FF2B5EF4-FFF2-40B4-BE49-F238E27FC236}">
                <a16:creationId xmlns:a16="http://schemas.microsoft.com/office/drawing/2014/main" id="{65DEEBA0-AE0D-4A0E-B090-C43A15396565}"/>
              </a:ext>
            </a:extLst>
          </p:cNvPr>
          <p:cNvGraphicFramePr>
            <a:graphicFrameLocks noGrp="1"/>
          </p:cNvGraphicFramePr>
          <p:nvPr>
            <p:ph idx="1"/>
            <p:extLst/>
          </p:nvPr>
        </p:nvGraphicFramePr>
        <p:xfrm>
          <a:off x="838200" y="1825625"/>
          <a:ext cx="10515603" cy="2763520"/>
        </p:xfrm>
        <a:graphic>
          <a:graphicData uri="http://schemas.openxmlformats.org/drawingml/2006/table">
            <a:tbl>
              <a:tblPr firstRow="1" bandRow="1">
                <a:tableStyleId>{5C22544A-7EE6-4342-B048-85BDC9FD1C3A}</a:tableStyleId>
              </a:tblPr>
              <a:tblGrid>
                <a:gridCol w="1502229">
                  <a:extLst>
                    <a:ext uri="{9D8B030D-6E8A-4147-A177-3AD203B41FA5}">
                      <a16:colId xmlns:a16="http://schemas.microsoft.com/office/drawing/2014/main" val="2305424704"/>
                    </a:ext>
                  </a:extLst>
                </a:gridCol>
                <a:gridCol w="1502229">
                  <a:extLst>
                    <a:ext uri="{9D8B030D-6E8A-4147-A177-3AD203B41FA5}">
                      <a16:colId xmlns:a16="http://schemas.microsoft.com/office/drawing/2014/main" val="641575082"/>
                    </a:ext>
                  </a:extLst>
                </a:gridCol>
                <a:gridCol w="1502229">
                  <a:extLst>
                    <a:ext uri="{9D8B030D-6E8A-4147-A177-3AD203B41FA5}">
                      <a16:colId xmlns:a16="http://schemas.microsoft.com/office/drawing/2014/main" val="816004954"/>
                    </a:ext>
                  </a:extLst>
                </a:gridCol>
                <a:gridCol w="1502229">
                  <a:extLst>
                    <a:ext uri="{9D8B030D-6E8A-4147-A177-3AD203B41FA5}">
                      <a16:colId xmlns:a16="http://schemas.microsoft.com/office/drawing/2014/main" val="2031717805"/>
                    </a:ext>
                  </a:extLst>
                </a:gridCol>
                <a:gridCol w="1502229">
                  <a:extLst>
                    <a:ext uri="{9D8B030D-6E8A-4147-A177-3AD203B41FA5}">
                      <a16:colId xmlns:a16="http://schemas.microsoft.com/office/drawing/2014/main" val="1777793014"/>
                    </a:ext>
                  </a:extLst>
                </a:gridCol>
                <a:gridCol w="1502229">
                  <a:extLst>
                    <a:ext uri="{9D8B030D-6E8A-4147-A177-3AD203B41FA5}">
                      <a16:colId xmlns:a16="http://schemas.microsoft.com/office/drawing/2014/main" val="622443424"/>
                    </a:ext>
                  </a:extLst>
                </a:gridCol>
                <a:gridCol w="1502229">
                  <a:extLst>
                    <a:ext uri="{9D8B030D-6E8A-4147-A177-3AD203B41FA5}">
                      <a16:colId xmlns:a16="http://schemas.microsoft.com/office/drawing/2014/main" val="3147826729"/>
                    </a:ext>
                  </a:extLst>
                </a:gridCol>
              </a:tblGrid>
              <a:tr h="370840">
                <a:tc>
                  <a:txBody>
                    <a:bodyPr/>
                    <a:lstStyle/>
                    <a:p>
                      <a:endParaRPr lang="en-GB" dirty="0"/>
                    </a:p>
                  </a:txBody>
                  <a:tcPr/>
                </a:tc>
                <a:tc gridSpan="3">
                  <a:txBody>
                    <a:bodyPr/>
                    <a:lstStyle/>
                    <a:p>
                      <a:r>
                        <a:rPr lang="en-GB" dirty="0"/>
                        <a:t>Men (AUROC)</a:t>
                      </a:r>
                    </a:p>
                  </a:txBody>
                  <a:tcPr/>
                </a:tc>
                <a:tc hMerge="1">
                  <a:txBody>
                    <a:bodyPr/>
                    <a:lstStyle/>
                    <a:p>
                      <a:endParaRPr lang="en-GB" dirty="0"/>
                    </a:p>
                  </a:txBody>
                  <a:tcPr/>
                </a:tc>
                <a:tc hMerge="1">
                  <a:txBody>
                    <a:bodyPr/>
                    <a:lstStyle/>
                    <a:p>
                      <a:endParaRPr lang="en-GB" dirty="0"/>
                    </a:p>
                  </a:txBody>
                  <a:tcPr/>
                </a:tc>
                <a:tc gridSpan="3">
                  <a:txBody>
                    <a:bodyPr/>
                    <a:lstStyle/>
                    <a:p>
                      <a:r>
                        <a:rPr lang="en-GB" dirty="0"/>
                        <a:t>Women (AUROC)</a:t>
                      </a: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32809896"/>
                  </a:ext>
                </a:extLst>
              </a:tr>
              <a:tr h="370840">
                <a:tc>
                  <a:txBody>
                    <a:bodyPr/>
                    <a:lstStyle/>
                    <a:p>
                      <a:endParaRPr lang="en-GB" dirty="0"/>
                    </a:p>
                  </a:txBody>
                  <a:tcPr/>
                </a:tc>
                <a:tc>
                  <a:txBody>
                    <a:bodyPr/>
                    <a:lstStyle/>
                    <a:p>
                      <a:r>
                        <a:rPr lang="en-GB" dirty="0"/>
                        <a:t>Cut off</a:t>
                      </a:r>
                    </a:p>
                  </a:txBody>
                  <a:tcPr/>
                </a:tc>
                <a:tc>
                  <a:txBody>
                    <a:bodyPr/>
                    <a:lstStyle/>
                    <a:p>
                      <a:r>
                        <a:rPr lang="en-GB" dirty="0"/>
                        <a:t>AUDIT</a:t>
                      </a:r>
                    </a:p>
                  </a:txBody>
                  <a:tcPr/>
                </a:tc>
                <a:tc>
                  <a:txBody>
                    <a:bodyPr/>
                    <a:lstStyle/>
                    <a:p>
                      <a:r>
                        <a:rPr lang="en-GB" dirty="0"/>
                        <a:t>AUDIT-C</a:t>
                      </a:r>
                    </a:p>
                  </a:txBody>
                  <a:tcPr/>
                </a:tc>
                <a:tc>
                  <a:txBody>
                    <a:bodyPr/>
                    <a:lstStyle/>
                    <a:p>
                      <a:r>
                        <a:rPr lang="en-GB" dirty="0"/>
                        <a:t>Cut off</a:t>
                      </a:r>
                    </a:p>
                  </a:txBody>
                  <a:tcPr/>
                </a:tc>
                <a:tc>
                  <a:txBody>
                    <a:bodyPr/>
                    <a:lstStyle/>
                    <a:p>
                      <a:r>
                        <a:rPr lang="en-GB" dirty="0"/>
                        <a:t>AUDIT</a:t>
                      </a:r>
                    </a:p>
                  </a:txBody>
                  <a:tcPr/>
                </a:tc>
                <a:tc>
                  <a:txBody>
                    <a:bodyPr/>
                    <a:lstStyle/>
                    <a:p>
                      <a:r>
                        <a:rPr lang="en-GB" dirty="0"/>
                        <a:t>AUDIT-C</a:t>
                      </a:r>
                    </a:p>
                  </a:txBody>
                  <a:tcPr/>
                </a:tc>
                <a:extLst>
                  <a:ext uri="{0D108BD9-81ED-4DB2-BD59-A6C34878D82A}">
                    <a16:rowId xmlns:a16="http://schemas.microsoft.com/office/drawing/2014/main" val="1460805465"/>
                  </a:ext>
                </a:extLst>
              </a:tr>
              <a:tr h="370840">
                <a:tc>
                  <a:txBody>
                    <a:bodyPr/>
                    <a:lstStyle/>
                    <a:p>
                      <a:r>
                        <a:rPr lang="en-GB" dirty="0"/>
                        <a:t>Hazardous drinker</a:t>
                      </a:r>
                    </a:p>
                  </a:txBody>
                  <a:tcPr/>
                </a:tc>
                <a:tc>
                  <a:txBody>
                    <a:bodyPr/>
                    <a:lstStyle/>
                    <a:p>
                      <a:r>
                        <a:rPr lang="en-GB" dirty="0"/>
                        <a:t>9</a:t>
                      </a:r>
                    </a:p>
                  </a:txBody>
                  <a:tcPr/>
                </a:tc>
                <a:tc>
                  <a:txBody>
                    <a:bodyPr/>
                    <a:lstStyle/>
                    <a:p>
                      <a:r>
                        <a:rPr lang="en-GB" dirty="0"/>
                        <a:t>0.79</a:t>
                      </a:r>
                    </a:p>
                  </a:txBody>
                  <a:tcPr/>
                </a:tc>
                <a:tc>
                  <a:txBody>
                    <a:bodyPr/>
                    <a:lstStyle/>
                    <a:p>
                      <a:r>
                        <a:rPr lang="en-GB" dirty="0"/>
                        <a:t>0.82</a:t>
                      </a:r>
                    </a:p>
                  </a:txBody>
                  <a:tcPr/>
                </a:tc>
                <a:tc>
                  <a:txBody>
                    <a:bodyPr/>
                    <a:lstStyle/>
                    <a:p>
                      <a:r>
                        <a:rPr lang="en-GB" dirty="0"/>
                        <a:t>4</a:t>
                      </a:r>
                    </a:p>
                  </a:txBody>
                  <a:tcPr/>
                </a:tc>
                <a:tc>
                  <a:txBody>
                    <a:bodyPr/>
                    <a:lstStyle/>
                    <a:p>
                      <a:r>
                        <a:rPr lang="en-GB" dirty="0"/>
                        <a:t>0.84</a:t>
                      </a:r>
                    </a:p>
                  </a:txBody>
                  <a:tcPr/>
                </a:tc>
                <a:tc>
                  <a:txBody>
                    <a:bodyPr/>
                    <a:lstStyle/>
                    <a:p>
                      <a:r>
                        <a:rPr lang="en-GB" dirty="0"/>
                        <a:t>0.85</a:t>
                      </a:r>
                    </a:p>
                  </a:txBody>
                  <a:tcPr/>
                </a:tc>
                <a:extLst>
                  <a:ext uri="{0D108BD9-81ED-4DB2-BD59-A6C34878D82A}">
                    <a16:rowId xmlns:a16="http://schemas.microsoft.com/office/drawing/2014/main" val="3827572085"/>
                  </a:ext>
                </a:extLst>
              </a:tr>
              <a:tr h="370840">
                <a:tc>
                  <a:txBody>
                    <a:bodyPr/>
                    <a:lstStyle/>
                    <a:p>
                      <a:r>
                        <a:rPr lang="en-GB" dirty="0"/>
                        <a:t>Alcohol abuse </a:t>
                      </a:r>
                    </a:p>
                  </a:txBody>
                  <a:tcPr/>
                </a:tc>
                <a:tc>
                  <a:txBody>
                    <a:bodyPr/>
                    <a:lstStyle/>
                    <a:p>
                      <a:r>
                        <a:rPr lang="en-GB" dirty="0"/>
                        <a:t>10</a:t>
                      </a:r>
                    </a:p>
                  </a:txBody>
                  <a:tcPr/>
                </a:tc>
                <a:tc>
                  <a:txBody>
                    <a:bodyPr/>
                    <a:lstStyle/>
                    <a:p>
                      <a:r>
                        <a:rPr lang="en-GB" dirty="0"/>
                        <a:t>0.62</a:t>
                      </a:r>
                    </a:p>
                  </a:txBody>
                  <a:tcPr/>
                </a:tc>
                <a:tc>
                  <a:txBody>
                    <a:bodyPr/>
                    <a:lstStyle/>
                    <a:p>
                      <a:r>
                        <a:rPr lang="en-GB" dirty="0"/>
                        <a:t>NA</a:t>
                      </a:r>
                    </a:p>
                  </a:txBody>
                  <a:tcPr/>
                </a:tc>
                <a:tc>
                  <a:txBody>
                    <a:bodyPr/>
                    <a:lstStyle/>
                    <a:p>
                      <a:r>
                        <a:rPr lang="en-GB" dirty="0"/>
                        <a:t>5</a:t>
                      </a:r>
                    </a:p>
                  </a:txBody>
                  <a:tcPr/>
                </a:tc>
                <a:tc>
                  <a:txBody>
                    <a:bodyPr/>
                    <a:lstStyle/>
                    <a:p>
                      <a:r>
                        <a:rPr lang="en-GB" dirty="0"/>
                        <a:t>0.65</a:t>
                      </a:r>
                    </a:p>
                  </a:txBody>
                  <a:tcPr/>
                </a:tc>
                <a:tc>
                  <a:txBody>
                    <a:bodyPr/>
                    <a:lstStyle/>
                    <a:p>
                      <a:r>
                        <a:rPr lang="en-GB" dirty="0"/>
                        <a:t>NA</a:t>
                      </a:r>
                    </a:p>
                  </a:txBody>
                  <a:tcPr/>
                </a:tc>
                <a:extLst>
                  <a:ext uri="{0D108BD9-81ED-4DB2-BD59-A6C34878D82A}">
                    <a16:rowId xmlns:a16="http://schemas.microsoft.com/office/drawing/2014/main" val="1865261943"/>
                  </a:ext>
                </a:extLst>
              </a:tr>
              <a:tr h="370840">
                <a:tc>
                  <a:txBody>
                    <a:bodyPr/>
                    <a:lstStyle/>
                    <a:p>
                      <a:r>
                        <a:rPr lang="en-GB" dirty="0"/>
                        <a:t>Alcohol dependence</a:t>
                      </a:r>
                    </a:p>
                  </a:txBody>
                  <a:tcPr/>
                </a:tc>
                <a:tc>
                  <a:txBody>
                    <a:bodyPr/>
                    <a:lstStyle/>
                    <a:p>
                      <a:r>
                        <a:rPr lang="en-GB" dirty="0"/>
                        <a:t>12</a:t>
                      </a:r>
                    </a:p>
                  </a:txBody>
                  <a:tcPr/>
                </a:tc>
                <a:tc>
                  <a:txBody>
                    <a:bodyPr/>
                    <a:lstStyle/>
                    <a:p>
                      <a:r>
                        <a:rPr lang="en-GB" dirty="0"/>
                        <a:t>0.77</a:t>
                      </a:r>
                    </a:p>
                  </a:txBody>
                  <a:tcPr/>
                </a:tc>
                <a:tc>
                  <a:txBody>
                    <a:bodyPr/>
                    <a:lstStyle/>
                    <a:p>
                      <a:r>
                        <a:rPr lang="en-GB" dirty="0"/>
                        <a:t>NA</a:t>
                      </a:r>
                    </a:p>
                  </a:txBody>
                  <a:tcPr/>
                </a:tc>
                <a:tc>
                  <a:txBody>
                    <a:bodyPr/>
                    <a:lstStyle/>
                    <a:p>
                      <a:r>
                        <a:rPr lang="en-GB" dirty="0"/>
                        <a:t>7</a:t>
                      </a:r>
                    </a:p>
                  </a:txBody>
                  <a:tcPr/>
                </a:tc>
                <a:tc>
                  <a:txBody>
                    <a:bodyPr/>
                    <a:lstStyle/>
                    <a:p>
                      <a:r>
                        <a:rPr lang="en-GB" dirty="0"/>
                        <a:t>0.76</a:t>
                      </a:r>
                    </a:p>
                  </a:txBody>
                  <a:tcPr/>
                </a:tc>
                <a:tc>
                  <a:txBody>
                    <a:bodyPr/>
                    <a:lstStyle/>
                    <a:p>
                      <a:r>
                        <a:rPr lang="en-GB" dirty="0"/>
                        <a:t>NA</a:t>
                      </a:r>
                    </a:p>
                  </a:txBody>
                  <a:tcPr/>
                </a:tc>
                <a:extLst>
                  <a:ext uri="{0D108BD9-81ED-4DB2-BD59-A6C34878D82A}">
                    <a16:rowId xmlns:a16="http://schemas.microsoft.com/office/drawing/2014/main" val="1348480692"/>
                  </a:ext>
                </a:extLst>
              </a:tr>
              <a:tr h="370840">
                <a:tc>
                  <a:txBody>
                    <a:bodyPr/>
                    <a:lstStyle/>
                    <a:p>
                      <a:r>
                        <a:rPr lang="en-GB" dirty="0"/>
                        <a:t>AUD</a:t>
                      </a:r>
                    </a:p>
                  </a:txBody>
                  <a:tcPr/>
                </a:tc>
                <a:tc>
                  <a:txBody>
                    <a:bodyPr/>
                    <a:lstStyle/>
                    <a:p>
                      <a:r>
                        <a:rPr lang="en-GB" dirty="0"/>
                        <a:t>10</a:t>
                      </a:r>
                    </a:p>
                  </a:txBody>
                  <a:tcPr/>
                </a:tc>
                <a:tc>
                  <a:txBody>
                    <a:bodyPr/>
                    <a:lstStyle/>
                    <a:p>
                      <a:r>
                        <a:rPr lang="en-GB" dirty="0"/>
                        <a:t>0.70</a:t>
                      </a:r>
                    </a:p>
                  </a:txBody>
                  <a:tcPr/>
                </a:tc>
                <a:tc>
                  <a:txBody>
                    <a:bodyPr/>
                    <a:lstStyle/>
                    <a:p>
                      <a:r>
                        <a:rPr lang="en-GB" dirty="0"/>
                        <a:t>NA</a:t>
                      </a:r>
                    </a:p>
                  </a:txBody>
                  <a:tcPr/>
                </a:tc>
                <a:tc>
                  <a:txBody>
                    <a:bodyPr/>
                    <a:lstStyle/>
                    <a:p>
                      <a:r>
                        <a:rPr lang="en-GB" dirty="0"/>
                        <a:t>6</a:t>
                      </a:r>
                    </a:p>
                  </a:txBody>
                  <a:tcPr/>
                </a:tc>
                <a:tc>
                  <a:txBody>
                    <a:bodyPr/>
                    <a:lstStyle/>
                    <a:p>
                      <a:r>
                        <a:rPr lang="en-GB" dirty="0"/>
                        <a:t>0.73</a:t>
                      </a:r>
                    </a:p>
                  </a:txBody>
                  <a:tcPr/>
                </a:tc>
                <a:tc>
                  <a:txBody>
                    <a:bodyPr/>
                    <a:lstStyle/>
                    <a:p>
                      <a:r>
                        <a:rPr lang="en-GB" dirty="0"/>
                        <a:t>NA</a:t>
                      </a:r>
                    </a:p>
                  </a:txBody>
                  <a:tcPr/>
                </a:tc>
                <a:extLst>
                  <a:ext uri="{0D108BD9-81ED-4DB2-BD59-A6C34878D82A}">
                    <a16:rowId xmlns:a16="http://schemas.microsoft.com/office/drawing/2014/main" val="4092300419"/>
                  </a:ext>
                </a:extLst>
              </a:tr>
            </a:tbl>
          </a:graphicData>
        </a:graphic>
      </p:graphicFrame>
      <p:sp>
        <p:nvSpPr>
          <p:cNvPr id="5" name="TextBox 4">
            <a:extLst>
              <a:ext uri="{FF2B5EF4-FFF2-40B4-BE49-F238E27FC236}">
                <a16:creationId xmlns:a16="http://schemas.microsoft.com/office/drawing/2014/main" id="{76D70157-A88E-4BB9-B940-82EAB05212DA}"/>
              </a:ext>
            </a:extLst>
          </p:cNvPr>
          <p:cNvSpPr txBox="1"/>
          <p:nvPr/>
        </p:nvSpPr>
        <p:spPr>
          <a:xfrm>
            <a:off x="8080309" y="5784980"/>
            <a:ext cx="2302105" cy="369332"/>
          </a:xfrm>
          <a:prstGeom prst="rect">
            <a:avLst/>
          </a:prstGeom>
          <a:noFill/>
        </p:spPr>
        <p:txBody>
          <a:bodyPr wrap="none" rtlCol="0">
            <a:spAutoFit/>
          </a:bodyPr>
          <a:lstStyle/>
          <a:p>
            <a:r>
              <a:rPr lang="en-GB" dirty="0"/>
              <a:t>Foxcroft, DR et al 2015</a:t>
            </a:r>
          </a:p>
        </p:txBody>
      </p:sp>
      <p:sp>
        <p:nvSpPr>
          <p:cNvPr id="3" name="TextBox 2">
            <a:extLst>
              <a:ext uri="{FF2B5EF4-FFF2-40B4-BE49-F238E27FC236}">
                <a16:creationId xmlns:a16="http://schemas.microsoft.com/office/drawing/2014/main" id="{9F1D77F7-72D1-4741-8E84-613C9D4F6544}"/>
              </a:ext>
            </a:extLst>
          </p:cNvPr>
          <p:cNvSpPr txBox="1"/>
          <p:nvPr/>
        </p:nvSpPr>
        <p:spPr>
          <a:xfrm>
            <a:off x="838200" y="5461814"/>
            <a:ext cx="4887300" cy="646331"/>
          </a:xfrm>
          <a:prstGeom prst="rect">
            <a:avLst/>
          </a:prstGeom>
          <a:noFill/>
        </p:spPr>
        <p:txBody>
          <a:bodyPr wrap="none" rtlCol="0">
            <a:spAutoFit/>
          </a:bodyPr>
          <a:lstStyle/>
          <a:p>
            <a:r>
              <a:rPr lang="en-GB" dirty="0"/>
              <a:t>Score of &gt; 8 indicates hazardous/ harmful drinking</a:t>
            </a:r>
          </a:p>
          <a:p>
            <a:r>
              <a:rPr lang="en-GB" dirty="0"/>
              <a:t>Score of &gt; 16 indicates dependence</a:t>
            </a:r>
          </a:p>
        </p:txBody>
      </p:sp>
    </p:spTree>
    <p:extLst>
      <p:ext uri="{BB962C8B-B14F-4D97-AF65-F5344CB8AC3E}">
        <p14:creationId xmlns:p14="http://schemas.microsoft.com/office/powerpoint/2010/main" val="1136485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1820</Words>
  <Application>Microsoft Office PowerPoint</Application>
  <PresentationFormat>Widescreen</PresentationFormat>
  <Paragraphs>309</Paragraphs>
  <Slides>24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msgothic</vt:lpstr>
      <vt:lpstr>Wingdings</vt:lpstr>
      <vt:lpstr>Office Theme</vt:lpstr>
      <vt:lpstr>Alcohol Related Liver Disease</vt:lpstr>
      <vt:lpstr>Rising mortality from alcohol related liver disease</vt:lpstr>
      <vt:lpstr>Alcohol related mortality in England by deprivation</vt:lpstr>
      <vt:lpstr>Alcohol Related liver disease</vt:lpstr>
      <vt:lpstr>Screening in primary care</vt:lpstr>
      <vt:lpstr>Results </vt:lpstr>
      <vt:lpstr>Transient Elastography for prediction of fibrosis in ALD</vt:lpstr>
      <vt:lpstr>AUDIT and AUDIT-C </vt:lpstr>
      <vt:lpstr>AUDIT accuracy in detecting AUD </vt:lpstr>
      <vt:lpstr>Alcohol Related Liver Disease</vt:lpstr>
      <vt:lpstr>PowerPoint Presentation</vt:lpstr>
      <vt:lpstr>Imperial Alcohol Hepatology Service</vt:lpstr>
      <vt:lpstr>Treatment for alcohol dependence</vt:lpstr>
      <vt:lpstr>Brief intervention:</vt:lpstr>
      <vt:lpstr>Interventions for alcohol dependence</vt:lpstr>
      <vt:lpstr>Brief Interventions</vt:lpstr>
      <vt:lpstr>Acamprosate</vt:lpstr>
      <vt:lpstr>Acamprosate</vt:lpstr>
      <vt:lpstr>PowerPoint Presentation</vt:lpstr>
      <vt:lpstr>Baclofen </vt:lpstr>
      <vt:lpstr>Naltrexone</vt:lpstr>
      <vt:lpstr>Outcomes of treatment for alcohol dependence</vt:lpstr>
      <vt:lpstr>PowerPoint Presentation</vt:lpstr>
      <vt:lpstr>Non-invasive fibrosis markers in ALD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Related Liver Disease</dc:title>
  <dc:creator>Heather Lewis</dc:creator>
  <cp:lastModifiedBy>King, Joselyn</cp:lastModifiedBy>
  <cp:revision>16</cp:revision>
  <dcterms:created xsi:type="dcterms:W3CDTF">2019-05-19T19:58:46Z</dcterms:created>
  <dcterms:modified xsi:type="dcterms:W3CDTF">2019-05-23T14:33:02Z</dcterms:modified>
</cp:coreProperties>
</file>