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9" r:id="rId2"/>
    <p:sldId id="275" r:id="rId3"/>
    <p:sldId id="280" r:id="rId4"/>
    <p:sldId id="291" r:id="rId5"/>
    <p:sldId id="294" r:id="rId6"/>
    <p:sldId id="292" r:id="rId7"/>
    <p:sldId id="29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95" r:id="rId16"/>
    <p:sldId id="296" r:id="rId17"/>
    <p:sldId id="288" r:id="rId18"/>
    <p:sldId id="289" r:id="rId19"/>
    <p:sldId id="290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ke, Iren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ICHC-tr.imperialreferrals@nhs.net" TargetMode="External"/><Relationship Id="rId1" Type="http://schemas.openxmlformats.org/officeDocument/2006/relationships/hyperlink" Target="mailto:ICHC-tr.eRS@nhs.net?subject=Paper%20Referral%20Escalation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CHC-tr.imperialreferrals@nhs.n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1AE2B-2166-4E60-97F9-5A2AB88EDB3A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6F5C12B-D3E5-45FF-8052-6B8C1DDD57E5}">
      <dgm:prSet phldrT="[Text]"/>
      <dgm:spPr>
        <a:xfrm rot="5400000">
          <a:off x="-239005" y="361087"/>
          <a:ext cx="1593368" cy="1115357"/>
        </a:xfrm>
        <a:prstGeom prst="chevr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</a:p>
      </dgm:t>
    </dgm:pt>
    <dgm:pt modelId="{217219C4-9B02-4A85-9A09-312AB49C4E04}" type="parTrans" cxnId="{BD1AFA9B-7C61-4AFB-9C78-7FDFE622A04E}">
      <dgm:prSet/>
      <dgm:spPr/>
      <dgm:t>
        <a:bodyPr/>
        <a:lstStyle/>
        <a:p>
          <a:endParaRPr lang="en-GB"/>
        </a:p>
      </dgm:t>
    </dgm:pt>
    <dgm:pt modelId="{75187172-3AD8-4832-A901-27898246C255}" type="sibTrans" cxnId="{BD1AFA9B-7C61-4AFB-9C78-7FDFE622A04E}">
      <dgm:prSet/>
      <dgm:spPr/>
      <dgm:t>
        <a:bodyPr/>
        <a:lstStyle/>
        <a:p>
          <a:endParaRPr lang="en-GB"/>
        </a:p>
      </dgm:t>
    </dgm:pt>
    <dgm:pt modelId="{81BB665B-15C2-4402-94C4-DD997B46C4FB}">
      <dgm:prSet phldrT="[Text]"/>
      <dgm:spPr>
        <a:xfrm rot="5400000">
          <a:off x="4033499" y="-2918142"/>
          <a:ext cx="1277957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Paper referral recieved</a:t>
          </a:r>
        </a:p>
      </dgm:t>
    </dgm:pt>
    <dgm:pt modelId="{96CFAB3C-634A-4AF7-A98A-D21B54E39A49}" type="parTrans" cxnId="{E864A22D-8AAB-4D93-9DD2-862CE3741563}">
      <dgm:prSet/>
      <dgm:spPr/>
      <dgm:t>
        <a:bodyPr/>
        <a:lstStyle/>
        <a:p>
          <a:endParaRPr lang="en-GB"/>
        </a:p>
      </dgm:t>
    </dgm:pt>
    <dgm:pt modelId="{32B29780-17DB-4CC4-9474-E82213C41EA0}" type="sibTrans" cxnId="{E864A22D-8AAB-4D93-9DD2-862CE3741563}">
      <dgm:prSet/>
      <dgm:spPr/>
      <dgm:t>
        <a:bodyPr/>
        <a:lstStyle/>
        <a:p>
          <a:endParaRPr lang="en-GB"/>
        </a:p>
      </dgm:t>
    </dgm:pt>
    <dgm:pt modelId="{E508C0C9-7FFC-4C75-AB60-2048B8B4D0A8}">
      <dgm:prSet phldrT="[Text]"/>
      <dgm:spPr>
        <a:xfrm rot="5400000">
          <a:off x="4033499" y="-2918142"/>
          <a:ext cx="1277957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Date recieved is stamped/noted on referral</a:t>
          </a:r>
        </a:p>
      </dgm:t>
    </dgm:pt>
    <dgm:pt modelId="{BCDB7BF1-AE08-4115-BC32-D1A31E37E47A}" type="parTrans" cxnId="{8DCB5D98-8C97-4BC9-8D19-C72BCB90F882}">
      <dgm:prSet/>
      <dgm:spPr/>
      <dgm:t>
        <a:bodyPr/>
        <a:lstStyle/>
        <a:p>
          <a:endParaRPr lang="en-GB"/>
        </a:p>
      </dgm:t>
    </dgm:pt>
    <dgm:pt modelId="{DE55C40D-AD62-4301-9E02-87848881EABC}" type="sibTrans" cxnId="{8DCB5D98-8C97-4BC9-8D19-C72BCB90F882}">
      <dgm:prSet/>
      <dgm:spPr/>
      <dgm:t>
        <a:bodyPr/>
        <a:lstStyle/>
        <a:p>
          <a:endParaRPr lang="en-GB"/>
        </a:p>
      </dgm:t>
    </dgm:pt>
    <dgm:pt modelId="{A6F69A1C-86E5-4057-A859-9EE404690AB7}">
      <dgm:prSet phldrT="[Text]"/>
      <dgm:spPr>
        <a:xfrm rot="5400000">
          <a:off x="-239005" y="1765869"/>
          <a:ext cx="1593368" cy="1115357"/>
        </a:xfrm>
        <a:prstGeom prst="chevron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</a:p>
      </dgm:t>
    </dgm:pt>
    <dgm:pt modelId="{5AF6AE02-D8B0-4C84-BD74-E955DC6E5343}" type="parTrans" cxnId="{893D713F-4DB8-4A1D-9955-261ED5284592}">
      <dgm:prSet/>
      <dgm:spPr/>
      <dgm:t>
        <a:bodyPr/>
        <a:lstStyle/>
        <a:p>
          <a:endParaRPr lang="en-GB"/>
        </a:p>
      </dgm:t>
    </dgm:pt>
    <dgm:pt modelId="{8C11519A-E245-4B0E-B086-979260180F9E}" type="sibTrans" cxnId="{893D713F-4DB8-4A1D-9955-261ED5284592}">
      <dgm:prSet/>
      <dgm:spPr/>
      <dgm:t>
        <a:bodyPr/>
        <a:lstStyle/>
        <a:p>
          <a:endParaRPr lang="en-GB"/>
        </a:p>
      </dgm:t>
    </dgm:pt>
    <dgm:pt modelId="{607F9E4B-CB43-4C40-BB1D-E2B2AE8BC34C}">
      <dgm:prSet phldrT="[Text]"/>
      <dgm:spPr>
        <a:xfrm rot="5400000">
          <a:off x="4154634" y="-1512412"/>
          <a:ext cx="1035689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Referral is scanned (if received by fax or post) and attached to email.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1EF67307-A46C-471C-8B6A-A99591AA6ADF}" type="parTrans" cxnId="{84C6789E-272E-474C-BD1A-01B547CFFC4B}">
      <dgm:prSet/>
      <dgm:spPr/>
      <dgm:t>
        <a:bodyPr/>
        <a:lstStyle/>
        <a:p>
          <a:endParaRPr lang="en-GB"/>
        </a:p>
      </dgm:t>
    </dgm:pt>
    <dgm:pt modelId="{B8BE16A2-3A20-4C63-A764-EFC57170ED49}" type="sibTrans" cxnId="{84C6789E-272E-474C-BD1A-01B547CFFC4B}">
      <dgm:prSet/>
      <dgm:spPr/>
      <dgm:t>
        <a:bodyPr/>
        <a:lstStyle/>
        <a:p>
          <a:endParaRPr lang="en-GB"/>
        </a:p>
      </dgm:t>
    </dgm:pt>
    <dgm:pt modelId="{3AC9963A-1BBD-45ED-9465-88E9DACF7005}">
      <dgm:prSet phldrT="[Text]"/>
      <dgm:spPr>
        <a:xfrm rot="5400000">
          <a:off x="4154634" y="-1512412"/>
          <a:ext cx="1035689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Email with referral attached is sent to </a:t>
          </a:r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  <a:hlinkClick xmlns:r="http://schemas.openxmlformats.org/officeDocument/2006/relationships" r:id="rId2"/>
            </a:rPr>
            <a:t>ICHC-tr.imperialreferrals@nhs.net</a:t>
          </a:r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with </a:t>
          </a: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the subject 'Paper Referral Escalation'.</a:t>
          </a:r>
        </a:p>
      </dgm:t>
    </dgm:pt>
    <dgm:pt modelId="{04741649-9513-4636-98C6-56D581482A3A}" type="parTrans" cxnId="{8516BE5D-5BFF-49B8-8004-642849927A47}">
      <dgm:prSet/>
      <dgm:spPr/>
      <dgm:t>
        <a:bodyPr/>
        <a:lstStyle/>
        <a:p>
          <a:endParaRPr lang="en-GB"/>
        </a:p>
      </dgm:t>
    </dgm:pt>
    <dgm:pt modelId="{0CA99A1F-3C76-447A-B19F-DB8AE77F2C9C}" type="sibTrans" cxnId="{8516BE5D-5BFF-49B8-8004-642849927A47}">
      <dgm:prSet/>
      <dgm:spPr/>
      <dgm:t>
        <a:bodyPr/>
        <a:lstStyle/>
        <a:p>
          <a:endParaRPr lang="en-GB"/>
        </a:p>
      </dgm:t>
    </dgm:pt>
    <dgm:pt modelId="{F0776A02-6C21-4DB2-B001-2B9A5E5912AC}">
      <dgm:prSet phldrT="[Text]"/>
      <dgm:spPr>
        <a:xfrm rot="5400000">
          <a:off x="-239005" y="3170651"/>
          <a:ext cx="1593368" cy="1115357"/>
        </a:xfrm>
        <a:prstGeom prst="chevron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</a:p>
      </dgm:t>
    </dgm:pt>
    <dgm:pt modelId="{057659DD-C66D-4B1B-91C2-12142878C6F0}" type="parTrans" cxnId="{6DC4091A-2481-46EF-816B-FFA04451EE62}">
      <dgm:prSet/>
      <dgm:spPr/>
      <dgm:t>
        <a:bodyPr/>
        <a:lstStyle/>
        <a:p>
          <a:endParaRPr lang="en-GB"/>
        </a:p>
      </dgm:t>
    </dgm:pt>
    <dgm:pt modelId="{BE7900B9-C765-483B-9C61-EEDA2423DB91}" type="sibTrans" cxnId="{6DC4091A-2481-46EF-816B-FFA04451EE62}">
      <dgm:prSet/>
      <dgm:spPr/>
      <dgm:t>
        <a:bodyPr/>
        <a:lstStyle/>
        <a:p>
          <a:endParaRPr lang="en-GB"/>
        </a:p>
      </dgm:t>
    </dgm:pt>
    <dgm:pt modelId="{9C999945-46B4-435F-BF0D-7E63D816D5E8}">
      <dgm:prSet phldrT="[Text]"/>
      <dgm:spPr>
        <a:xfrm rot="5400000">
          <a:off x="4154634" y="-107630"/>
          <a:ext cx="1035689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CBO recieve referral, and initiate Paper Referral Reject Process</a:t>
          </a:r>
        </a:p>
      </dgm:t>
    </dgm:pt>
    <dgm:pt modelId="{7222FB14-4E45-4BCF-A384-E630AB082638}" type="parTrans" cxnId="{693AE522-D07E-48BE-BD0B-83189ECAD879}">
      <dgm:prSet/>
      <dgm:spPr/>
      <dgm:t>
        <a:bodyPr/>
        <a:lstStyle/>
        <a:p>
          <a:endParaRPr lang="en-GB"/>
        </a:p>
      </dgm:t>
    </dgm:pt>
    <dgm:pt modelId="{09623F5B-5449-49E4-85E6-A0D7264482AC}" type="sibTrans" cxnId="{693AE522-D07E-48BE-BD0B-83189ECAD879}">
      <dgm:prSet/>
      <dgm:spPr/>
      <dgm:t>
        <a:bodyPr/>
        <a:lstStyle/>
        <a:p>
          <a:endParaRPr lang="en-GB"/>
        </a:p>
      </dgm:t>
    </dgm:pt>
    <dgm:pt modelId="{DF63B0F0-065D-4C2B-ACC4-DEDFBF6D74A0}">
      <dgm:prSet phldrT="[Text]"/>
      <dgm:spPr>
        <a:xfrm rot="5400000">
          <a:off x="4154634" y="-107630"/>
          <a:ext cx="1035689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GP and CCG is notified of referral rejection</a:t>
          </a:r>
        </a:p>
      </dgm:t>
    </dgm:pt>
    <dgm:pt modelId="{1D592E96-07A7-48E9-8D74-75EAFCD846D4}" type="parTrans" cxnId="{8DA3760E-18E8-4273-A883-75C468043986}">
      <dgm:prSet/>
      <dgm:spPr/>
      <dgm:t>
        <a:bodyPr/>
        <a:lstStyle/>
        <a:p>
          <a:endParaRPr lang="en-GB"/>
        </a:p>
      </dgm:t>
    </dgm:pt>
    <dgm:pt modelId="{17BE1669-361D-4513-8105-4753455630B0}" type="sibTrans" cxnId="{8DA3760E-18E8-4273-A883-75C468043986}">
      <dgm:prSet/>
      <dgm:spPr/>
      <dgm:t>
        <a:bodyPr/>
        <a:lstStyle/>
        <a:p>
          <a:endParaRPr lang="en-GB"/>
        </a:p>
      </dgm:t>
    </dgm:pt>
    <dgm:pt modelId="{B50C400C-DA3D-4794-B969-97B2242F2779}">
      <dgm:prSet phldrT="[Text]"/>
      <dgm:spPr>
        <a:xfrm rot="5400000">
          <a:off x="4033499" y="-2918142"/>
          <a:ext cx="1277957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Referral is inspected to check it is a:</a:t>
          </a:r>
        </a:p>
      </dgm:t>
    </dgm:pt>
    <dgm:pt modelId="{2245DE8D-E8A8-4036-8611-0061ED2CB8C6}" type="parTrans" cxnId="{6CBC0E59-F477-48D5-A032-06CD6CE86921}">
      <dgm:prSet/>
      <dgm:spPr/>
      <dgm:t>
        <a:bodyPr/>
        <a:lstStyle/>
        <a:p>
          <a:endParaRPr lang="en-GB"/>
        </a:p>
      </dgm:t>
    </dgm:pt>
    <dgm:pt modelId="{3F2EC26F-2397-4D5D-B1C2-EB7A8C42810C}" type="sibTrans" cxnId="{6CBC0E59-F477-48D5-A032-06CD6CE86921}">
      <dgm:prSet/>
      <dgm:spPr/>
      <dgm:t>
        <a:bodyPr/>
        <a:lstStyle/>
        <a:p>
          <a:endParaRPr lang="en-GB"/>
        </a:p>
      </dgm:t>
    </dgm:pt>
    <dgm:pt modelId="{ED597343-2E04-44E9-8078-9E7D2208DF10}">
      <dgm:prSet phldrT="[Text]"/>
      <dgm:spPr>
        <a:xfrm rot="5400000">
          <a:off x="4033499" y="-2918142"/>
          <a:ext cx="1277957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GP referral to a consultant led outpatient service</a:t>
          </a:r>
        </a:p>
      </dgm:t>
    </dgm:pt>
    <dgm:pt modelId="{927BC1A7-60F9-4301-B0EC-49F537906A57}" type="parTrans" cxnId="{D85689AF-9D13-46C6-A9CB-922D2EDA6363}">
      <dgm:prSet/>
      <dgm:spPr/>
      <dgm:t>
        <a:bodyPr/>
        <a:lstStyle/>
        <a:p>
          <a:endParaRPr lang="en-GB"/>
        </a:p>
      </dgm:t>
    </dgm:pt>
    <dgm:pt modelId="{4E3EAFE4-1F3D-400F-AC95-E22341499B2D}" type="sibTrans" cxnId="{D85689AF-9D13-46C6-A9CB-922D2EDA6363}">
      <dgm:prSet/>
      <dgm:spPr/>
      <dgm:t>
        <a:bodyPr/>
        <a:lstStyle/>
        <a:p>
          <a:endParaRPr lang="en-GB"/>
        </a:p>
      </dgm:t>
    </dgm:pt>
    <dgm:pt modelId="{9BA6A7B8-E338-4D4F-8F47-B8685DA86E15}">
      <dgm:prSet phldrT="[Text]"/>
      <dgm:spPr>
        <a:xfrm rot="5400000">
          <a:off x="4033499" y="-2918142"/>
          <a:ext cx="1277957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Is </a:t>
          </a:r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not</a:t>
          </a: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on the exclusions list</a:t>
          </a:r>
        </a:p>
      </dgm:t>
    </dgm:pt>
    <dgm:pt modelId="{BEDBFFE1-55CB-4CB5-B274-065562BBDD9B}" type="parTrans" cxnId="{1132BC74-6A38-4A57-8041-CB6CE8FDD51F}">
      <dgm:prSet/>
      <dgm:spPr/>
      <dgm:t>
        <a:bodyPr/>
        <a:lstStyle/>
        <a:p>
          <a:endParaRPr lang="en-GB"/>
        </a:p>
      </dgm:t>
    </dgm:pt>
    <dgm:pt modelId="{4509063C-03FD-42FB-87C7-4E8E1FE28E6C}" type="sibTrans" cxnId="{1132BC74-6A38-4A57-8041-CB6CE8FDD51F}">
      <dgm:prSet/>
      <dgm:spPr/>
      <dgm:t>
        <a:bodyPr/>
        <a:lstStyle/>
        <a:p>
          <a:endParaRPr lang="en-GB"/>
        </a:p>
      </dgm:t>
    </dgm:pt>
    <dgm:pt modelId="{FC90117D-72B7-4C6C-B62E-F532A8F9743F}">
      <dgm:prSet phldrT="[Text]"/>
      <dgm:spPr>
        <a:xfrm rot="5400000">
          <a:off x="4154634" y="-1512412"/>
          <a:ext cx="1035689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This must take place within </a:t>
          </a:r>
          <a:r>
            <a:rPr lang="en-GB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working day</a:t>
          </a:r>
        </a:p>
      </dgm:t>
    </dgm:pt>
    <dgm:pt modelId="{1DA6EF26-DF26-420F-B551-04D764720817}" type="parTrans" cxnId="{534886E6-D7AB-40C7-A427-DEBCA2881AB3}">
      <dgm:prSet/>
      <dgm:spPr/>
      <dgm:t>
        <a:bodyPr/>
        <a:lstStyle/>
        <a:p>
          <a:endParaRPr lang="en-GB"/>
        </a:p>
      </dgm:t>
    </dgm:pt>
    <dgm:pt modelId="{9A659BB7-29BA-4027-8D3B-30A2AD947414}" type="sibTrans" cxnId="{534886E6-D7AB-40C7-A427-DEBCA2881AB3}">
      <dgm:prSet/>
      <dgm:spPr/>
      <dgm:t>
        <a:bodyPr/>
        <a:lstStyle/>
        <a:p>
          <a:endParaRPr lang="en-GB"/>
        </a:p>
      </dgm:t>
    </dgm:pt>
    <dgm:pt modelId="{6F92EFB9-31D7-408F-90D8-468F132D8F37}" type="pres">
      <dgm:prSet presAssocID="{E081AE2B-2166-4E60-97F9-5A2AB88EDB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D44ED5-5849-46EF-B652-4CFA4BC83212}" type="pres">
      <dgm:prSet presAssocID="{96F5C12B-D3E5-45FF-8052-6B8C1DDD57E5}" presName="composite" presStyleCnt="0"/>
      <dgm:spPr/>
    </dgm:pt>
    <dgm:pt modelId="{2D3369F0-5562-4ED7-A984-C395319E4122}" type="pres">
      <dgm:prSet presAssocID="{96F5C12B-D3E5-45FF-8052-6B8C1DDD57E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97659-FA8A-43D5-A0AB-0A817EC67485}" type="pres">
      <dgm:prSet presAssocID="{96F5C12B-D3E5-45FF-8052-6B8C1DDD57E5}" presName="descendantText" presStyleLbl="alignAcc1" presStyleIdx="0" presStyleCnt="3" custScaleY="123392" custLinFactNeighborX="15" custLinFactNeighborY="-1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A60FB-BBF9-461E-8F28-9533D47789CD}" type="pres">
      <dgm:prSet presAssocID="{75187172-3AD8-4832-A901-27898246C255}" presName="sp" presStyleCnt="0"/>
      <dgm:spPr/>
    </dgm:pt>
    <dgm:pt modelId="{A0A0B7A0-7066-478E-9477-701CF7E33786}" type="pres">
      <dgm:prSet presAssocID="{A6F69A1C-86E5-4057-A859-9EE404690AB7}" presName="composite" presStyleCnt="0"/>
      <dgm:spPr/>
    </dgm:pt>
    <dgm:pt modelId="{4573CC9A-C95E-4CF5-8651-9BEAAC7E280F}" type="pres">
      <dgm:prSet presAssocID="{A6F69A1C-86E5-4057-A859-9EE404690AB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F459D-2BFC-4DEA-A23E-CA7981276C3E}" type="pres">
      <dgm:prSet presAssocID="{A6F69A1C-86E5-4057-A859-9EE404690AB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4C36DD-BA7B-4A89-AC57-CB6FA4435A4F}" type="pres">
      <dgm:prSet presAssocID="{8C11519A-E245-4B0E-B086-979260180F9E}" presName="sp" presStyleCnt="0"/>
      <dgm:spPr/>
    </dgm:pt>
    <dgm:pt modelId="{1C39B96B-CE9E-4AB3-8A05-6A442C41AD36}" type="pres">
      <dgm:prSet presAssocID="{F0776A02-6C21-4DB2-B001-2B9A5E5912AC}" presName="composite" presStyleCnt="0"/>
      <dgm:spPr/>
    </dgm:pt>
    <dgm:pt modelId="{8B6DE7C8-C143-4CFA-9561-FA6E0C8FCBE0}" type="pres">
      <dgm:prSet presAssocID="{F0776A02-6C21-4DB2-B001-2B9A5E5912A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8041F1-813D-4FFF-9CEA-9D6F572FE201}" type="pres">
      <dgm:prSet presAssocID="{F0776A02-6C21-4DB2-B001-2B9A5E5912A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3D205D8-3AF2-49AC-AB48-BAB63C761499}" type="presOf" srcId="{F0776A02-6C21-4DB2-B001-2B9A5E5912AC}" destId="{8B6DE7C8-C143-4CFA-9561-FA6E0C8FCBE0}" srcOrd="0" destOrd="0" presId="urn:microsoft.com/office/officeart/2005/8/layout/chevron2"/>
    <dgm:cxn modelId="{693AE522-D07E-48BE-BD0B-83189ECAD879}" srcId="{F0776A02-6C21-4DB2-B001-2B9A5E5912AC}" destId="{9C999945-46B4-435F-BF0D-7E63D816D5E8}" srcOrd="0" destOrd="0" parTransId="{7222FB14-4E45-4BCF-A384-E630AB082638}" sibTransId="{09623F5B-5449-49E4-85E6-A0D7264482AC}"/>
    <dgm:cxn modelId="{020FF0E2-4899-4CC5-890C-1F6D094CDB65}" type="presOf" srcId="{607F9E4B-CB43-4C40-BB1D-E2B2AE8BC34C}" destId="{92DF459D-2BFC-4DEA-A23E-CA7981276C3E}" srcOrd="0" destOrd="0" presId="urn:microsoft.com/office/officeart/2005/8/layout/chevron2"/>
    <dgm:cxn modelId="{6DC4091A-2481-46EF-816B-FFA04451EE62}" srcId="{E081AE2B-2166-4E60-97F9-5A2AB88EDB3A}" destId="{F0776A02-6C21-4DB2-B001-2B9A5E5912AC}" srcOrd="2" destOrd="0" parTransId="{057659DD-C66D-4B1B-91C2-12142878C6F0}" sibTransId="{BE7900B9-C765-483B-9C61-EEDA2423DB91}"/>
    <dgm:cxn modelId="{036885B8-7BDD-47A1-88D5-1B4B479795CF}" type="presOf" srcId="{B50C400C-DA3D-4794-B969-97B2242F2779}" destId="{E1297659-FA8A-43D5-A0AB-0A817EC67485}" srcOrd="0" destOrd="1" presId="urn:microsoft.com/office/officeart/2005/8/layout/chevron2"/>
    <dgm:cxn modelId="{F50D01F2-C3AE-4769-93F6-68811F0EB4D4}" type="presOf" srcId="{3AC9963A-1BBD-45ED-9465-88E9DACF7005}" destId="{92DF459D-2BFC-4DEA-A23E-CA7981276C3E}" srcOrd="0" destOrd="1" presId="urn:microsoft.com/office/officeart/2005/8/layout/chevron2"/>
    <dgm:cxn modelId="{BD1AFA9B-7C61-4AFB-9C78-7FDFE622A04E}" srcId="{E081AE2B-2166-4E60-97F9-5A2AB88EDB3A}" destId="{96F5C12B-D3E5-45FF-8052-6B8C1DDD57E5}" srcOrd="0" destOrd="0" parTransId="{217219C4-9B02-4A85-9A09-312AB49C4E04}" sibTransId="{75187172-3AD8-4832-A901-27898246C255}"/>
    <dgm:cxn modelId="{4BF79027-B3EF-4A2B-91CC-287C2CBCF96E}" type="presOf" srcId="{ED597343-2E04-44E9-8078-9E7D2208DF10}" destId="{E1297659-FA8A-43D5-A0AB-0A817EC67485}" srcOrd="0" destOrd="2" presId="urn:microsoft.com/office/officeart/2005/8/layout/chevron2"/>
    <dgm:cxn modelId="{B164B0B0-2868-4D57-B9EB-228ADA672622}" type="presOf" srcId="{9BA6A7B8-E338-4D4F-8F47-B8685DA86E15}" destId="{E1297659-FA8A-43D5-A0AB-0A817EC67485}" srcOrd="0" destOrd="3" presId="urn:microsoft.com/office/officeart/2005/8/layout/chevron2"/>
    <dgm:cxn modelId="{E26DBC29-E722-47F9-A41F-FEF2B8A73A78}" type="presOf" srcId="{81BB665B-15C2-4402-94C4-DD997B46C4FB}" destId="{E1297659-FA8A-43D5-A0AB-0A817EC67485}" srcOrd="0" destOrd="0" presId="urn:microsoft.com/office/officeart/2005/8/layout/chevron2"/>
    <dgm:cxn modelId="{534886E6-D7AB-40C7-A427-DEBCA2881AB3}" srcId="{A6F69A1C-86E5-4057-A859-9EE404690AB7}" destId="{FC90117D-72B7-4C6C-B62E-F532A8F9743F}" srcOrd="2" destOrd="0" parTransId="{1DA6EF26-DF26-420F-B551-04D764720817}" sibTransId="{9A659BB7-29BA-4027-8D3B-30A2AD947414}"/>
    <dgm:cxn modelId="{893D713F-4DB8-4A1D-9955-261ED5284592}" srcId="{E081AE2B-2166-4E60-97F9-5A2AB88EDB3A}" destId="{A6F69A1C-86E5-4057-A859-9EE404690AB7}" srcOrd="1" destOrd="0" parTransId="{5AF6AE02-D8B0-4C84-BD74-E955DC6E5343}" sibTransId="{8C11519A-E245-4B0E-B086-979260180F9E}"/>
    <dgm:cxn modelId="{7E793457-1E80-42E9-B149-BD036EF5048F}" type="presOf" srcId="{9C999945-46B4-435F-BF0D-7E63D816D5E8}" destId="{9C8041F1-813D-4FFF-9CEA-9D6F572FE201}" srcOrd="0" destOrd="0" presId="urn:microsoft.com/office/officeart/2005/8/layout/chevron2"/>
    <dgm:cxn modelId="{1132BC74-6A38-4A57-8041-CB6CE8FDD51F}" srcId="{B50C400C-DA3D-4794-B969-97B2242F2779}" destId="{9BA6A7B8-E338-4D4F-8F47-B8685DA86E15}" srcOrd="1" destOrd="0" parTransId="{BEDBFFE1-55CB-4CB5-B274-065562BBDD9B}" sibTransId="{4509063C-03FD-42FB-87C7-4E8E1FE28E6C}"/>
    <dgm:cxn modelId="{B1A965BB-F9DC-4C54-9BFA-9ADDC8D2729A}" type="presOf" srcId="{DF63B0F0-065D-4C2B-ACC4-DEDFBF6D74A0}" destId="{9C8041F1-813D-4FFF-9CEA-9D6F572FE201}" srcOrd="0" destOrd="1" presId="urn:microsoft.com/office/officeart/2005/8/layout/chevron2"/>
    <dgm:cxn modelId="{322742E0-39A6-4DAF-BC84-6B478BDAA8E6}" type="presOf" srcId="{A6F69A1C-86E5-4057-A859-9EE404690AB7}" destId="{4573CC9A-C95E-4CF5-8651-9BEAAC7E280F}" srcOrd="0" destOrd="0" presId="urn:microsoft.com/office/officeart/2005/8/layout/chevron2"/>
    <dgm:cxn modelId="{F33FBD1C-8F0D-4CE1-932F-CD62F66E9C37}" type="presOf" srcId="{E508C0C9-7FFC-4C75-AB60-2048B8B4D0A8}" destId="{E1297659-FA8A-43D5-A0AB-0A817EC67485}" srcOrd="0" destOrd="4" presId="urn:microsoft.com/office/officeart/2005/8/layout/chevron2"/>
    <dgm:cxn modelId="{D85689AF-9D13-46C6-A9CB-922D2EDA6363}" srcId="{B50C400C-DA3D-4794-B969-97B2242F2779}" destId="{ED597343-2E04-44E9-8078-9E7D2208DF10}" srcOrd="0" destOrd="0" parTransId="{927BC1A7-60F9-4301-B0EC-49F537906A57}" sibTransId="{4E3EAFE4-1F3D-400F-AC95-E22341499B2D}"/>
    <dgm:cxn modelId="{8516BE5D-5BFF-49B8-8004-642849927A47}" srcId="{A6F69A1C-86E5-4057-A859-9EE404690AB7}" destId="{3AC9963A-1BBD-45ED-9465-88E9DACF7005}" srcOrd="1" destOrd="0" parTransId="{04741649-9513-4636-98C6-56D581482A3A}" sibTransId="{0CA99A1F-3C76-447A-B19F-DB8AE77F2C9C}"/>
    <dgm:cxn modelId="{78DD4091-4E40-4988-A056-699C0590D2D4}" type="presOf" srcId="{96F5C12B-D3E5-45FF-8052-6B8C1DDD57E5}" destId="{2D3369F0-5562-4ED7-A984-C395319E4122}" srcOrd="0" destOrd="0" presId="urn:microsoft.com/office/officeart/2005/8/layout/chevron2"/>
    <dgm:cxn modelId="{E864A22D-8AAB-4D93-9DD2-862CE3741563}" srcId="{96F5C12B-D3E5-45FF-8052-6B8C1DDD57E5}" destId="{81BB665B-15C2-4402-94C4-DD997B46C4FB}" srcOrd="0" destOrd="0" parTransId="{96CFAB3C-634A-4AF7-A98A-D21B54E39A49}" sibTransId="{32B29780-17DB-4CC4-9474-E82213C41EA0}"/>
    <dgm:cxn modelId="{8DA3760E-18E8-4273-A883-75C468043986}" srcId="{F0776A02-6C21-4DB2-B001-2B9A5E5912AC}" destId="{DF63B0F0-065D-4C2B-ACC4-DEDFBF6D74A0}" srcOrd="1" destOrd="0" parTransId="{1D592E96-07A7-48E9-8D74-75EAFCD846D4}" sibTransId="{17BE1669-361D-4513-8105-4753455630B0}"/>
    <dgm:cxn modelId="{6CBC0E59-F477-48D5-A032-06CD6CE86921}" srcId="{96F5C12B-D3E5-45FF-8052-6B8C1DDD57E5}" destId="{B50C400C-DA3D-4794-B969-97B2242F2779}" srcOrd="1" destOrd="0" parTransId="{2245DE8D-E8A8-4036-8611-0061ED2CB8C6}" sibTransId="{3F2EC26F-2397-4D5D-B1C2-EB7A8C42810C}"/>
    <dgm:cxn modelId="{8DCB5D98-8C97-4BC9-8D19-C72BCB90F882}" srcId="{96F5C12B-D3E5-45FF-8052-6B8C1DDD57E5}" destId="{E508C0C9-7FFC-4C75-AB60-2048B8B4D0A8}" srcOrd="2" destOrd="0" parTransId="{BCDB7BF1-AE08-4115-BC32-D1A31E37E47A}" sibTransId="{DE55C40D-AD62-4301-9E02-87848881EABC}"/>
    <dgm:cxn modelId="{40AD34DD-C388-4F14-B2E5-570E09DE0C44}" type="presOf" srcId="{E081AE2B-2166-4E60-97F9-5A2AB88EDB3A}" destId="{6F92EFB9-31D7-408F-90D8-468F132D8F37}" srcOrd="0" destOrd="0" presId="urn:microsoft.com/office/officeart/2005/8/layout/chevron2"/>
    <dgm:cxn modelId="{84C6789E-272E-474C-BD1A-01B547CFFC4B}" srcId="{A6F69A1C-86E5-4057-A859-9EE404690AB7}" destId="{607F9E4B-CB43-4C40-BB1D-E2B2AE8BC34C}" srcOrd="0" destOrd="0" parTransId="{1EF67307-A46C-471C-8B6A-A99591AA6ADF}" sibTransId="{B8BE16A2-3A20-4C63-A764-EFC57170ED49}"/>
    <dgm:cxn modelId="{F73370E8-3A4F-4264-A0B5-7D76BF9F6E88}" type="presOf" srcId="{FC90117D-72B7-4C6C-B62E-F532A8F9743F}" destId="{92DF459D-2BFC-4DEA-A23E-CA7981276C3E}" srcOrd="0" destOrd="2" presId="urn:microsoft.com/office/officeart/2005/8/layout/chevron2"/>
    <dgm:cxn modelId="{3AA06545-758B-4CDB-BB2B-7B658F7790FC}" type="presParOf" srcId="{6F92EFB9-31D7-408F-90D8-468F132D8F37}" destId="{5DD44ED5-5849-46EF-B652-4CFA4BC83212}" srcOrd="0" destOrd="0" presId="urn:microsoft.com/office/officeart/2005/8/layout/chevron2"/>
    <dgm:cxn modelId="{43420EF6-F228-453A-B54F-DCF1C266C852}" type="presParOf" srcId="{5DD44ED5-5849-46EF-B652-4CFA4BC83212}" destId="{2D3369F0-5562-4ED7-A984-C395319E4122}" srcOrd="0" destOrd="0" presId="urn:microsoft.com/office/officeart/2005/8/layout/chevron2"/>
    <dgm:cxn modelId="{9B9408AC-F669-4B73-AAA7-7530796BC3BE}" type="presParOf" srcId="{5DD44ED5-5849-46EF-B652-4CFA4BC83212}" destId="{E1297659-FA8A-43D5-A0AB-0A817EC67485}" srcOrd="1" destOrd="0" presId="urn:microsoft.com/office/officeart/2005/8/layout/chevron2"/>
    <dgm:cxn modelId="{3AE11295-DE3D-44DE-BD32-BA233B1E5642}" type="presParOf" srcId="{6F92EFB9-31D7-408F-90D8-468F132D8F37}" destId="{686A60FB-BBF9-461E-8F28-9533D47789CD}" srcOrd="1" destOrd="0" presId="urn:microsoft.com/office/officeart/2005/8/layout/chevron2"/>
    <dgm:cxn modelId="{FBB67182-E200-4E45-91F9-0E58BDC6FEB9}" type="presParOf" srcId="{6F92EFB9-31D7-408F-90D8-468F132D8F37}" destId="{A0A0B7A0-7066-478E-9477-701CF7E33786}" srcOrd="2" destOrd="0" presId="urn:microsoft.com/office/officeart/2005/8/layout/chevron2"/>
    <dgm:cxn modelId="{9D4B0604-15BB-48B1-A69F-5E0B46D0AA4D}" type="presParOf" srcId="{A0A0B7A0-7066-478E-9477-701CF7E33786}" destId="{4573CC9A-C95E-4CF5-8651-9BEAAC7E280F}" srcOrd="0" destOrd="0" presId="urn:microsoft.com/office/officeart/2005/8/layout/chevron2"/>
    <dgm:cxn modelId="{BA549A2A-417D-4044-B4D8-A95D7D1B2698}" type="presParOf" srcId="{A0A0B7A0-7066-478E-9477-701CF7E33786}" destId="{92DF459D-2BFC-4DEA-A23E-CA7981276C3E}" srcOrd="1" destOrd="0" presId="urn:microsoft.com/office/officeart/2005/8/layout/chevron2"/>
    <dgm:cxn modelId="{B39F1178-86D1-4E2F-B343-3642EACB49F6}" type="presParOf" srcId="{6F92EFB9-31D7-408F-90D8-468F132D8F37}" destId="{0D4C36DD-BA7B-4A89-AC57-CB6FA4435A4F}" srcOrd="3" destOrd="0" presId="urn:microsoft.com/office/officeart/2005/8/layout/chevron2"/>
    <dgm:cxn modelId="{DE29930D-D363-4E8B-9364-8086909722D5}" type="presParOf" srcId="{6F92EFB9-31D7-408F-90D8-468F132D8F37}" destId="{1C39B96B-CE9E-4AB3-8A05-6A442C41AD36}" srcOrd="4" destOrd="0" presId="urn:microsoft.com/office/officeart/2005/8/layout/chevron2"/>
    <dgm:cxn modelId="{37B29F52-484C-4612-8201-A819C34A97C0}" type="presParOf" srcId="{1C39B96B-CE9E-4AB3-8A05-6A442C41AD36}" destId="{8B6DE7C8-C143-4CFA-9561-FA6E0C8FCBE0}" srcOrd="0" destOrd="0" presId="urn:microsoft.com/office/officeart/2005/8/layout/chevron2"/>
    <dgm:cxn modelId="{E191A425-A9CA-4F1F-A85E-1D79CD3B03ED}" type="presParOf" srcId="{1C39B96B-CE9E-4AB3-8A05-6A442C41AD36}" destId="{9C8041F1-813D-4FFF-9CEA-9D6F572FE2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369F0-5562-4ED7-A984-C395319E4122}">
      <dsp:nvSpPr>
        <dsp:cNvPr id="0" name=""/>
        <dsp:cNvSpPr/>
      </dsp:nvSpPr>
      <dsp:spPr>
        <a:xfrm rot="5400000">
          <a:off x="-239005" y="361087"/>
          <a:ext cx="1593368" cy="1115357"/>
        </a:xfrm>
        <a:prstGeom prst="chevr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</a:p>
      </dsp:txBody>
      <dsp:txXfrm rot="-5400000">
        <a:off x="1" y="679761"/>
        <a:ext cx="1115357" cy="478011"/>
      </dsp:txXfrm>
    </dsp:sp>
    <dsp:sp modelId="{E1297659-FA8A-43D5-A0AB-0A817EC67485}">
      <dsp:nvSpPr>
        <dsp:cNvPr id="0" name=""/>
        <dsp:cNvSpPr/>
      </dsp:nvSpPr>
      <dsp:spPr>
        <a:xfrm rot="5400000">
          <a:off x="4033499" y="-2918142"/>
          <a:ext cx="1277957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Paper referral recieved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Referral is inspected to check it is a: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GP referral to a consultant led outpatient service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Is </a:t>
          </a:r>
          <a:r>
            <a:rPr lang="en-GB" sz="13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not</a:t>
          </a: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on the exclusions list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Date recieved is stamped/noted on referral</a:t>
          </a:r>
        </a:p>
      </dsp:txBody>
      <dsp:txXfrm rot="-5400000">
        <a:off x="1115357" y="62385"/>
        <a:ext cx="7051857" cy="1153187"/>
      </dsp:txXfrm>
    </dsp:sp>
    <dsp:sp modelId="{4573CC9A-C95E-4CF5-8651-9BEAAC7E280F}">
      <dsp:nvSpPr>
        <dsp:cNvPr id="0" name=""/>
        <dsp:cNvSpPr/>
      </dsp:nvSpPr>
      <dsp:spPr>
        <a:xfrm rot="5400000">
          <a:off x="-239005" y="1765869"/>
          <a:ext cx="1593368" cy="1115357"/>
        </a:xfrm>
        <a:prstGeom prst="chevron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</a:p>
      </dsp:txBody>
      <dsp:txXfrm rot="-5400000">
        <a:off x="1" y="2084543"/>
        <a:ext cx="1115357" cy="478011"/>
      </dsp:txXfrm>
    </dsp:sp>
    <dsp:sp modelId="{92DF459D-2BFC-4DEA-A23E-CA7981276C3E}">
      <dsp:nvSpPr>
        <dsp:cNvPr id="0" name=""/>
        <dsp:cNvSpPr/>
      </dsp:nvSpPr>
      <dsp:spPr>
        <a:xfrm rot="5400000">
          <a:off x="4154634" y="-1512412"/>
          <a:ext cx="1035689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Referral is scanned (if received by fax or post) and attached to email.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Email with referral attached is sent to </a:t>
          </a:r>
          <a:r>
            <a:rPr lang="en-GB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ICHC-tr.imperialreferrals@nhs.net</a:t>
          </a:r>
          <a:r>
            <a:rPr lang="en-GB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with </a:t>
          </a:r>
          <a:r>
            <a:rPr lang="en-GB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the subject 'Paper Referral Escalation'.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This must take place within </a:t>
          </a:r>
          <a:r>
            <a:rPr lang="en-GB" sz="1300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working day</a:t>
          </a:r>
        </a:p>
      </dsp:txBody>
      <dsp:txXfrm rot="-5400000">
        <a:off x="1115358" y="1577422"/>
        <a:ext cx="7063684" cy="934573"/>
      </dsp:txXfrm>
    </dsp:sp>
    <dsp:sp modelId="{8B6DE7C8-C143-4CFA-9561-FA6E0C8FCBE0}">
      <dsp:nvSpPr>
        <dsp:cNvPr id="0" name=""/>
        <dsp:cNvSpPr/>
      </dsp:nvSpPr>
      <dsp:spPr>
        <a:xfrm rot="5400000">
          <a:off x="-239005" y="3170651"/>
          <a:ext cx="1593368" cy="1115357"/>
        </a:xfrm>
        <a:prstGeom prst="chevron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</a:p>
      </dsp:txBody>
      <dsp:txXfrm rot="-5400000">
        <a:off x="1" y="3489325"/>
        <a:ext cx="1115357" cy="478011"/>
      </dsp:txXfrm>
    </dsp:sp>
    <dsp:sp modelId="{9C8041F1-813D-4FFF-9CEA-9D6F572FE201}">
      <dsp:nvSpPr>
        <dsp:cNvPr id="0" name=""/>
        <dsp:cNvSpPr/>
      </dsp:nvSpPr>
      <dsp:spPr>
        <a:xfrm rot="5400000">
          <a:off x="4154634" y="-107630"/>
          <a:ext cx="1035689" cy="711424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CBO recieve referral, and initiate Paper Referral Reject Process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GP and CCG is notified of referral rejection</a:t>
          </a:r>
        </a:p>
      </dsp:txBody>
      <dsp:txXfrm rot="-5400000">
        <a:off x="1115358" y="2982204"/>
        <a:ext cx="7063684" cy="934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716A7-47ED-439E-AA3F-060B3664613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268F-9B82-4E2E-9936-C1633C584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18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468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E874-6A39-467B-9C66-76D66DF3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66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74E-1189-4646-B05D-8DC763FC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37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855E-B238-48BA-B29A-B5F623055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9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843D-8EC0-4F26-A4C9-8910C7A55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297832" cy="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82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C8F2-0857-4255-919C-068783EEE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81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C81B-2FDA-4458-B7C1-1F5A59C74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65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3517-3B20-462C-8454-B8F453E4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364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FA65-22A2-4810-8BE6-B3D1AF55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45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E29F-32F1-43A9-94EA-85818534E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A9AFD-88C6-4C35-8EAD-2CAAEC27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35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6A9A-37BB-470D-AB01-309EA1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4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442075"/>
            <a:ext cx="306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BE9CD36C-7A58-41D4-90B3-78D78D2A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1pPr>
      <a:lvl2pPr marL="381000" indent="762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2pPr>
      <a:lvl3pPr marL="838200" indent="762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3pPr>
      <a:lvl4pPr marL="12954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4pPr>
      <a:lvl5pPr marL="17526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5pPr>
      <a:lvl6pPr marL="22098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6pPr>
      <a:lvl7pPr marL="26670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7pPr>
      <a:lvl8pPr marL="31242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8pPr>
      <a:lvl9pPr marL="35814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ICHC-tr.imperialreferrals@nhs.ne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" y="0"/>
            <a:ext cx="7772400" cy="1905000"/>
          </a:xfrm>
        </p:spPr>
        <p:txBody>
          <a:bodyPr/>
          <a:lstStyle/>
          <a:p>
            <a:pPr eaLnBrk="1" hangingPunct="1"/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endParaRPr lang="en-US" sz="2500" smtClean="0">
              <a:latin typeface="Arial" charset="0"/>
              <a:sym typeface="Arial" charset="0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260350" y="907133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0" y="2632075"/>
            <a:ext cx="9156700" cy="1206500"/>
            <a:chOff x="0" y="0"/>
            <a:chExt cx="5768" cy="760"/>
          </a:xfrm>
        </p:grpSpPr>
        <p:sp>
          <p:nvSpPr>
            <p:cNvPr id="2055" name="Rectangle 4"/>
            <p:cNvSpPr>
              <a:spLocks/>
            </p:cNvSpPr>
            <p:nvPr/>
          </p:nvSpPr>
          <p:spPr bwMode="auto">
            <a:xfrm>
              <a:off x="0" y="0"/>
              <a:ext cx="5768" cy="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56" name="Rectangle 5"/>
            <p:cNvSpPr>
              <a:spLocks/>
            </p:cNvSpPr>
            <p:nvPr/>
          </p:nvSpPr>
          <p:spPr bwMode="auto">
            <a:xfrm>
              <a:off x="0" y="8"/>
              <a:ext cx="5768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1. ERS and </a:t>
              </a:r>
              <a:r>
                <a:rPr lang="en-GB" sz="4000" dirty="0" smtClean="0">
                  <a:solidFill>
                    <a:schemeClr val="bg1"/>
                  </a:solidFill>
                </a:rPr>
                <a:t>Primary/Secondary </a:t>
              </a:r>
              <a:r>
                <a:rPr lang="en-GB" sz="4000" dirty="0">
                  <a:solidFill>
                    <a:schemeClr val="bg1"/>
                  </a:solidFill>
                </a:rPr>
                <a:t>Care</a:t>
              </a:r>
              <a:br>
                <a:rPr lang="en-GB" sz="4000" dirty="0">
                  <a:solidFill>
                    <a:schemeClr val="bg1"/>
                  </a:solidFill>
                </a:rPr>
              </a:br>
              <a:r>
                <a:rPr lang="en-GB" sz="4000" dirty="0">
                  <a:solidFill>
                    <a:schemeClr val="bg1"/>
                  </a:solidFill>
                </a:rPr>
                <a:t>2. Primary HPV Screening</a:t>
              </a:r>
              <a:endParaRPr lang="en-US" sz="4000" dirty="0">
                <a:solidFill>
                  <a:schemeClr val="bg1"/>
                </a:solidFill>
                <a:latin typeface="Arial Bold" charset="0"/>
                <a:cs typeface="Arial Bold" charset="0"/>
                <a:sym typeface="Arial Bold" charset="0"/>
              </a:endParaRPr>
            </a:p>
          </p:txBody>
        </p:sp>
      </p:grpSp>
      <p:sp>
        <p:nvSpPr>
          <p:cNvPr id="2054" name="Rectangle 1"/>
          <p:cNvSpPr txBox="1">
            <a:spLocks noChangeArrowheads="1"/>
          </p:cNvSpPr>
          <p:nvPr/>
        </p:nvSpPr>
        <p:spPr bwMode="auto">
          <a:xfrm>
            <a:off x="-22225" y="4221163"/>
            <a:ext cx="9156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Deirdre Lyons</a:t>
            </a:r>
          </a:p>
          <a:p>
            <a:pPr algn="ctr" eaLnBrk="1" hangingPunct="1"/>
            <a:r>
              <a:rPr lang="en-GB" sz="2800" dirty="0"/>
              <a:t>Consultant </a:t>
            </a:r>
            <a:r>
              <a:rPr lang="en-GB" sz="2800" dirty="0" smtClean="0"/>
              <a:t>Gynaecologist</a:t>
            </a:r>
            <a:endParaRPr lang="en-GB" sz="2800" dirty="0"/>
          </a:p>
          <a:p>
            <a:pPr algn="ctr" eaLnBrk="1" hangingPunct="1"/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80" name="Rectangle 5"/>
          <p:cNvSpPr>
            <a:spLocks/>
          </p:cNvSpPr>
          <p:nvPr/>
        </p:nvSpPr>
        <p:spPr bwMode="auto">
          <a:xfrm>
            <a:off x="0" y="3476625"/>
            <a:ext cx="92075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3600" dirty="0">
                <a:solidFill>
                  <a:srgbClr val="F2F2F2"/>
                </a:solidFill>
                <a:latin typeface="Arial" charset="0"/>
                <a:cs typeface="Arial" charset="0"/>
                <a:sym typeface="Arial" charset="0"/>
              </a:rPr>
              <a:t>Subtitle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119675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APPOINTMENT SLOT ISSUES (ASI’s)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81" y="2204864"/>
            <a:ext cx="5257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49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36712"/>
            <a:ext cx="845318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5856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80" name="Rectangle 5"/>
          <p:cNvSpPr>
            <a:spLocks/>
          </p:cNvSpPr>
          <p:nvPr/>
        </p:nvSpPr>
        <p:spPr bwMode="auto">
          <a:xfrm>
            <a:off x="0" y="3476625"/>
            <a:ext cx="92075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3600" dirty="0">
                <a:solidFill>
                  <a:srgbClr val="F2F2F2"/>
                </a:solidFill>
                <a:latin typeface="Arial" charset="0"/>
                <a:cs typeface="Arial" charset="0"/>
                <a:sym typeface="Arial" charset="0"/>
              </a:rPr>
              <a:t>Subtitle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35124"/>
            <a:ext cx="8345487" cy="602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78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0350" y="83671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Polling Ranges</a:t>
            </a:r>
            <a:endParaRPr lang="en-GB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1544598"/>
            <a:ext cx="857726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74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7"/>
            <a:ext cx="80648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814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2" y="692696"/>
            <a:ext cx="8229600" cy="1143000"/>
          </a:xfrm>
        </p:spPr>
        <p:txBody>
          <a:bodyPr/>
          <a:lstStyle/>
          <a:p>
            <a:r>
              <a:rPr lang="en-GB" dirty="0" smtClean="0"/>
              <a:t>Paper Referral Return Process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" y="1628799"/>
            <a:ext cx="836453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043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2" y="84393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Paper Referral Internal Escalation Process</a:t>
            </a:r>
            <a:endParaRPr lang="en-GB" sz="3200" b="1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802494"/>
              </p:ext>
            </p:extLst>
          </p:nvPr>
        </p:nvGraphicFramePr>
        <p:xfrm>
          <a:off x="449262" y="191683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711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9262" y="86815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Worklists on e-RS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9" y="1507096"/>
            <a:ext cx="8270874" cy="48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11867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9397" y="890819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Patient Initiated Cancellations in 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e-RS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4" y="1556792"/>
            <a:ext cx="83280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59791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638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ERS Triage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556792"/>
            <a:ext cx="841375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3255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9262" y="836712"/>
            <a:ext cx="8229600" cy="1143000"/>
          </a:xfrm>
        </p:spPr>
        <p:txBody>
          <a:bodyPr/>
          <a:lstStyle/>
          <a:p>
            <a:r>
              <a:rPr lang="en-GB" dirty="0" smtClean="0"/>
              <a:t>ERS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988840"/>
            <a:ext cx="83708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2" y="764704"/>
            <a:ext cx="8229600" cy="1143000"/>
          </a:xfrm>
        </p:spPr>
        <p:txBody>
          <a:bodyPr/>
          <a:lstStyle/>
          <a:p>
            <a:r>
              <a:rPr lang="en-GB" dirty="0" smtClean="0"/>
              <a:t>Multiple Attachments</a:t>
            </a:r>
            <a:endParaRPr lang="en-GB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3312368" cy="446449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2822317" cy="4608512"/>
          </a:xfrm>
        </p:spPr>
      </p:pic>
    </p:spTree>
    <p:extLst>
      <p:ext uri="{BB962C8B-B14F-4D97-AF65-F5344CB8AC3E}">
        <p14:creationId xmlns:p14="http://schemas.microsoft.com/office/powerpoint/2010/main" val="1802403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2" y="692696"/>
            <a:ext cx="8229600" cy="1143000"/>
          </a:xfrm>
        </p:spPr>
        <p:txBody>
          <a:bodyPr/>
          <a:lstStyle/>
          <a:p>
            <a:r>
              <a:rPr lang="en-GB" dirty="0" smtClean="0"/>
              <a:t>Issues with ERS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9" y="1556792"/>
            <a:ext cx="834072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459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2" y="692696"/>
            <a:ext cx="8229600" cy="1143000"/>
          </a:xfrm>
        </p:spPr>
        <p:txBody>
          <a:bodyPr/>
          <a:lstStyle/>
          <a:p>
            <a:r>
              <a:rPr lang="en-GB" dirty="0" smtClean="0"/>
              <a:t>HPV Primary Screening </a:t>
            </a:r>
            <a:endParaRPr lang="en-GB" dirty="0"/>
          </a:p>
        </p:txBody>
      </p:sp>
      <p:pic>
        <p:nvPicPr>
          <p:cNvPr id="8" name="Picture 2" descr="F:\HPV 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3367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425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2" y="836712"/>
            <a:ext cx="8229600" cy="1143000"/>
          </a:xfrm>
        </p:spPr>
        <p:txBody>
          <a:bodyPr/>
          <a:lstStyle/>
          <a:p>
            <a:r>
              <a:rPr lang="en-GB" dirty="0" smtClean="0"/>
              <a:t>HPV Prevalence 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8" y="1772816"/>
            <a:ext cx="7632700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2743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2" y="835125"/>
            <a:ext cx="8229600" cy="1143000"/>
          </a:xfrm>
        </p:spPr>
        <p:txBody>
          <a:bodyPr/>
          <a:lstStyle/>
          <a:p>
            <a:r>
              <a:rPr lang="en-GB" dirty="0" smtClean="0"/>
              <a:t>HPV Associated Disease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632700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8702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2" y="692696"/>
            <a:ext cx="8229600" cy="1143000"/>
          </a:xfrm>
        </p:spPr>
        <p:txBody>
          <a:bodyPr/>
          <a:lstStyle/>
          <a:p>
            <a:r>
              <a:rPr lang="en-GB" dirty="0" smtClean="0"/>
              <a:t>HPV Associated Disease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" y="1628800"/>
            <a:ext cx="8205787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2060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2" y="620688"/>
            <a:ext cx="8229600" cy="1143000"/>
          </a:xfrm>
        </p:spPr>
        <p:txBody>
          <a:bodyPr/>
          <a:lstStyle/>
          <a:p>
            <a:r>
              <a:rPr lang="en-GB" dirty="0" smtClean="0"/>
              <a:t>HPV Lifecycle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0578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8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Picture 2" descr="F:\hpv persistence and ef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3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024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01650"/>
            <a:ext cx="8364537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169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835126"/>
            <a:ext cx="8607425" cy="54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3122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7504" y="836712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7504" y="188640"/>
            <a:ext cx="6189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0070C0"/>
                </a:solidFill>
              </a:rPr>
              <a:t>ICHNT is in Wave 3 of the London pipeline,  with a delivery period running from August 2017 to August 2018 </a:t>
            </a:r>
            <a:endParaRPr lang="en-GB" sz="1400" b="1" dirty="0" smtClean="0">
              <a:solidFill>
                <a:srgbClr val="0070C0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9" y="908720"/>
            <a:ext cx="8436780" cy="592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10672" y="5913276"/>
            <a:ext cx="313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Time Line</a:t>
            </a:r>
            <a:r>
              <a:rPr lang="en-GB" sz="3200" b="1" dirty="0" smtClean="0">
                <a:solidFill>
                  <a:srgbClr val="0070C0"/>
                </a:solidFill>
              </a:rPr>
              <a:t>:</a:t>
            </a:r>
            <a:endParaRPr lang="en-GB" sz="3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595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980728"/>
            <a:ext cx="8607424" cy="547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27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49" y="796094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2" y="799211"/>
            <a:ext cx="8229600" cy="1143000"/>
          </a:xfrm>
        </p:spPr>
        <p:txBody>
          <a:bodyPr/>
          <a:lstStyle/>
          <a:p>
            <a:r>
              <a:rPr lang="en-GB" dirty="0"/>
              <a:t>Primary HPV Screening 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776864" cy="4781128"/>
          </a:xfrm>
        </p:spPr>
      </p:pic>
    </p:spTree>
    <p:extLst>
      <p:ext uri="{BB962C8B-B14F-4D97-AF65-F5344CB8AC3E}">
        <p14:creationId xmlns:p14="http://schemas.microsoft.com/office/powerpoint/2010/main" val="76407447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2" y="620688"/>
            <a:ext cx="8229600" cy="1167247"/>
          </a:xfrm>
        </p:spPr>
        <p:txBody>
          <a:bodyPr/>
          <a:lstStyle/>
          <a:p>
            <a:r>
              <a:rPr lang="en-GB" dirty="0"/>
              <a:t>Primary HPV Screening 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6" y="1772816"/>
            <a:ext cx="7920880" cy="4882554"/>
          </a:xfrm>
        </p:spPr>
      </p:pic>
    </p:spTree>
    <p:extLst>
      <p:ext uri="{BB962C8B-B14F-4D97-AF65-F5344CB8AC3E}">
        <p14:creationId xmlns:p14="http://schemas.microsoft.com/office/powerpoint/2010/main" val="2181475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17634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2" y="620688"/>
            <a:ext cx="8229600" cy="1143000"/>
          </a:xfrm>
        </p:spPr>
        <p:txBody>
          <a:bodyPr/>
          <a:lstStyle/>
          <a:p>
            <a:r>
              <a:rPr lang="en-GB" dirty="0"/>
              <a:t>Primary HPV Screening 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4" y="1700808"/>
            <a:ext cx="8064896" cy="4896544"/>
          </a:xfrm>
        </p:spPr>
      </p:pic>
    </p:spTree>
    <p:extLst>
      <p:ext uri="{BB962C8B-B14F-4D97-AF65-F5344CB8AC3E}">
        <p14:creationId xmlns:p14="http://schemas.microsoft.com/office/powerpoint/2010/main" val="3840229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49" y="836712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1" y="620688"/>
            <a:ext cx="8229600" cy="1143000"/>
          </a:xfrm>
        </p:spPr>
        <p:txBody>
          <a:bodyPr/>
          <a:lstStyle/>
          <a:p>
            <a:r>
              <a:rPr lang="en-GB" dirty="0"/>
              <a:t>Primary HPV Screening 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632848" cy="4781128"/>
          </a:xfrm>
        </p:spPr>
      </p:pic>
    </p:spTree>
    <p:extLst>
      <p:ext uri="{BB962C8B-B14F-4D97-AF65-F5344CB8AC3E}">
        <p14:creationId xmlns:p14="http://schemas.microsoft.com/office/powerpoint/2010/main" val="3716464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064896" cy="5472608"/>
          </a:xfrm>
        </p:spPr>
      </p:pic>
    </p:spTree>
    <p:extLst>
      <p:ext uri="{BB962C8B-B14F-4D97-AF65-F5344CB8AC3E}">
        <p14:creationId xmlns:p14="http://schemas.microsoft.com/office/powerpoint/2010/main" val="260198222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2" y="620688"/>
            <a:ext cx="8229600" cy="1143000"/>
          </a:xfrm>
        </p:spPr>
        <p:txBody>
          <a:bodyPr/>
          <a:lstStyle/>
          <a:p>
            <a:r>
              <a:rPr lang="en-GB" dirty="0"/>
              <a:t>Primary HPV Screening </a:t>
            </a: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6" y="1946250"/>
            <a:ext cx="8208912" cy="4781128"/>
          </a:xfrm>
        </p:spPr>
      </p:pic>
    </p:spTree>
    <p:extLst>
      <p:ext uri="{BB962C8B-B14F-4D97-AF65-F5344CB8AC3E}">
        <p14:creationId xmlns:p14="http://schemas.microsoft.com/office/powerpoint/2010/main" val="1445951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2" y="548680"/>
            <a:ext cx="8229600" cy="1143000"/>
          </a:xfrm>
        </p:spPr>
        <p:txBody>
          <a:bodyPr/>
          <a:lstStyle/>
          <a:p>
            <a:r>
              <a:rPr lang="en-GB" dirty="0" smtClean="0"/>
              <a:t>HPV Primary Screening Training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699375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603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2" y="740110"/>
            <a:ext cx="8229600" cy="1143000"/>
          </a:xfrm>
        </p:spPr>
        <p:txBody>
          <a:bodyPr/>
          <a:lstStyle/>
          <a:p>
            <a:r>
              <a:rPr lang="en-GB" dirty="0" smtClean="0"/>
              <a:t>PHE Website</a:t>
            </a:r>
            <a:endParaRPr lang="en-GB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" y="1772816"/>
            <a:ext cx="8229600" cy="5085184"/>
          </a:xfrm>
        </p:spPr>
      </p:pic>
    </p:spTree>
    <p:extLst>
      <p:ext uri="{BB962C8B-B14F-4D97-AF65-F5344CB8AC3E}">
        <p14:creationId xmlns:p14="http://schemas.microsoft.com/office/powerpoint/2010/main" val="136027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2" y="620688"/>
            <a:ext cx="8229600" cy="1097187"/>
          </a:xfrm>
        </p:spPr>
        <p:txBody>
          <a:bodyPr/>
          <a:lstStyle/>
          <a:p>
            <a:r>
              <a:rPr lang="en-GB" dirty="0"/>
              <a:t>HPV Primary Screening Training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8" y="1758826"/>
            <a:ext cx="7560840" cy="4838526"/>
          </a:xfrm>
        </p:spPr>
      </p:pic>
    </p:spTree>
    <p:extLst>
      <p:ext uri="{BB962C8B-B14F-4D97-AF65-F5344CB8AC3E}">
        <p14:creationId xmlns:p14="http://schemas.microsoft.com/office/powerpoint/2010/main" val="401767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26070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2" y="680458"/>
            <a:ext cx="8229600" cy="1099962"/>
          </a:xfrm>
        </p:spPr>
        <p:txBody>
          <a:bodyPr/>
          <a:lstStyle/>
          <a:p>
            <a:r>
              <a:rPr lang="en-GB" dirty="0"/>
              <a:t>HPV Primary Screening Training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6" y="1818596"/>
            <a:ext cx="8352928" cy="4850764"/>
          </a:xfrm>
        </p:spPr>
      </p:pic>
    </p:spTree>
    <p:extLst>
      <p:ext uri="{BB962C8B-B14F-4D97-AF65-F5344CB8AC3E}">
        <p14:creationId xmlns:p14="http://schemas.microsoft.com/office/powerpoint/2010/main" val="369801494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5" name="Picture 2" descr="F:\Keep Calm and Get HPV Vac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052736"/>
            <a:ext cx="860742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72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0350" y="835125"/>
            <a:ext cx="8229600" cy="11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ERS </a:t>
            </a:r>
            <a:r>
              <a:rPr lang="en-GB" dirty="0" smtClean="0"/>
              <a:t>and Primary HPV Screening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" y="2636912"/>
            <a:ext cx="836453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553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3528" y="849348"/>
            <a:ext cx="770485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rPr>
              <a:t>Paper Switch Off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1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st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 August 2018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– Paper Switch-off for Imperial – all GP referrals to consultant led services should be received via e-RS from this date.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‘Paper Referral Return Process’ (PRRP) has been agreed with commissioners to reject referrals received outside of e-RS between the period of 1</a:t>
            </a:r>
            <a:r>
              <a:rPr kumimoji="0" lang="en-GB" sz="2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August – 30</a:t>
            </a:r>
            <a:r>
              <a:rPr kumimoji="0" lang="en-GB" sz="2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September 2018.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1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st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</a:rPr>
              <a:t> October 2018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– it is a contractual requirement for GPs to refer all patients via e-RS.  Any referrals still received outside of e-RS will be notified to the relevant CCG.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PRRP will be managed centrally through the Patient Service Centre (PSC) – all GP referrals received on paper outside of the PSC should be emailed to </a:t>
            </a:r>
            <a:r>
              <a:rPr kumimoji="0" lang="en-GB" sz="2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ICHC-tr.imperialreferrals@nhs.net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51570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5675"/>
            <a:ext cx="82296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5635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1560" y="364485"/>
            <a:ext cx="813690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Directly Bookable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Where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direct booking is available, the patient will leave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GP practice with either: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appointment, booked with their chosen provider on a date and at a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 that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convenient to them, or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information necessary to enable them to make their choice of provider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to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book, either via the Internet or through the Telephone Appointments Line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Both the patient and the referring clinician have certainty about the next step on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their pathway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while providers reduce the time spent arranging appointments.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Of course, this is very much dependent on the capacity made available to </a:t>
            </a:r>
            <a:r>
              <a:rPr kumimoji="0" lang="en-GB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e-RS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….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Patients express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very high level of satisfaction with such arrangements, and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evidence shows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that the level of missed appointments is significantly reduced.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20091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80" name="Rectangle 5"/>
          <p:cNvSpPr>
            <a:spLocks/>
          </p:cNvSpPr>
          <p:nvPr/>
        </p:nvSpPr>
        <p:spPr bwMode="auto">
          <a:xfrm>
            <a:off x="0" y="3476625"/>
            <a:ext cx="92075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3600" dirty="0">
                <a:solidFill>
                  <a:srgbClr val="F2F2F2"/>
                </a:solidFill>
                <a:latin typeface="Arial" charset="0"/>
                <a:cs typeface="Arial" charset="0"/>
                <a:sym typeface="Arial" charset="0"/>
              </a:rPr>
              <a:t>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29239" y="835125"/>
            <a:ext cx="8229600" cy="72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Referral Assessment Services (RAS)</a:t>
            </a:r>
            <a:endParaRPr kumimoji="0" lang="en-GB" sz="32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40499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72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1843D-8EC0-4F26-A4C9-8910C7A556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60350" y="835125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2" y="819221"/>
            <a:ext cx="8229600" cy="954360"/>
          </a:xfrm>
        </p:spPr>
        <p:txBody>
          <a:bodyPr>
            <a:normAutofit/>
          </a:bodyPr>
          <a:lstStyle/>
          <a:p>
            <a:r>
              <a:rPr lang="en-GB" sz="3200" b="1" u="sng" dirty="0" smtClean="0"/>
              <a:t>Telephone Assessment Service (TAS)</a:t>
            </a:r>
            <a:endParaRPr lang="en-GB" sz="32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5" y="1628800"/>
            <a:ext cx="84074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4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7BC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FD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Pages>0</Pages>
  <Words>499</Words>
  <Characters>0</Characters>
  <Application>Microsoft Office PowerPoint</Application>
  <PresentationFormat>On-screen Show (4:3)</PresentationFormat>
  <Lines>0</Lines>
  <Paragraphs>94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- Title Slide</vt:lpstr>
      <vt:lpstr>    </vt:lpstr>
      <vt:lpstr>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Referral Assessment Services (RAS)</vt:lpstr>
      <vt:lpstr>Telephone Assessment Service (TAS)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 Referral Return Process</vt:lpstr>
      <vt:lpstr>Paper Referral Internal Escalation Process</vt:lpstr>
      <vt:lpstr>PowerPoint Presentation</vt:lpstr>
      <vt:lpstr>PowerPoint Presentation</vt:lpstr>
      <vt:lpstr>PowerPoint Presentation</vt:lpstr>
      <vt:lpstr>Multiple Attachments</vt:lpstr>
      <vt:lpstr>Issues with ERS</vt:lpstr>
      <vt:lpstr>HPV Primary Screening </vt:lpstr>
      <vt:lpstr>HPV Prevalence </vt:lpstr>
      <vt:lpstr>HPV Associated Disease</vt:lpstr>
      <vt:lpstr>HPV Associated Disease</vt:lpstr>
      <vt:lpstr>HPV Lifecycle</vt:lpstr>
      <vt:lpstr>PowerPoint Presentation</vt:lpstr>
      <vt:lpstr>PowerPoint Presentation</vt:lpstr>
      <vt:lpstr>PowerPoint Presentation</vt:lpstr>
      <vt:lpstr>PowerPoint Presentation</vt:lpstr>
      <vt:lpstr>Primary HPV Screening </vt:lpstr>
      <vt:lpstr>Primary HPV Screening </vt:lpstr>
      <vt:lpstr>Primary HPV Screening </vt:lpstr>
      <vt:lpstr>Primary HPV Screening </vt:lpstr>
      <vt:lpstr>PowerPoint Presentation</vt:lpstr>
      <vt:lpstr>Primary HPV Screening </vt:lpstr>
      <vt:lpstr>HPV Primary Screening Training</vt:lpstr>
      <vt:lpstr>PHE Website</vt:lpstr>
      <vt:lpstr>HPV Primary Screening Training</vt:lpstr>
      <vt:lpstr>HPV Primary Screening Training</vt:lpstr>
      <vt:lpstr>PowerPoint Presentation</vt:lpstr>
      <vt:lpstr> ERS and Primary HPV Screening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sgrange</dc:creator>
  <cp:lastModifiedBy>King, Joselyn</cp:lastModifiedBy>
  <cp:revision>14</cp:revision>
  <cp:lastPrinted>2019-02-27T15:13:27Z</cp:lastPrinted>
  <dcterms:modified xsi:type="dcterms:W3CDTF">2019-02-27T16:34:40Z</dcterms:modified>
</cp:coreProperties>
</file>